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028C7"/>
    <a:srgbClr val="0948CB"/>
    <a:srgbClr val="0B49CB"/>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5" d="100"/>
          <a:sy n="85" d="100"/>
        </p:scale>
        <p:origin x="126" y="12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Carlos Ortiz</a:t>
            </a:r>
          </a:p>
          <a:p>
            <a:r>
              <a:rPr lang="en-US" dirty="0">
                <a:solidFill>
                  <a:schemeClr val="bg2"/>
                </a:solidFill>
                <a:latin typeface="Abadi" panose="020B0604020104020204" pitchFamily="34" charset="0"/>
                <a:ea typeface="SF Pro" pitchFamily="2" charset="0"/>
                <a:cs typeface="SF Pro" pitchFamily="2" charset="0"/>
              </a:rPr>
              <a:t>06 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267678" cy="4351338"/>
          </a:xfrm>
          <a:prstGeom prst="rect">
            <a:avLst/>
          </a:prstGeom>
        </p:spPr>
        <p:txBody>
          <a:bodyPr/>
          <a:lstStyle/>
          <a:p>
            <a:pPr algn="just"/>
            <a:r>
              <a:rPr lang="en-US" sz="2200" dirty="0">
                <a:solidFill>
                  <a:schemeClr val="accent3">
                    <a:lumMod val="25000"/>
                  </a:schemeClr>
                </a:solidFill>
                <a:latin typeface="Abadi" panose="020B0604020104020204" pitchFamily="34" charset="0"/>
              </a:rPr>
              <a:t>We performed exploratory data analysis and determined the training labels.</a:t>
            </a:r>
          </a:p>
          <a:p>
            <a:pPr algn="just"/>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pPr algn="just"/>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gn="just"/>
            <a:r>
              <a:rPr lang="en-US" sz="2200" dirty="0">
                <a:solidFill>
                  <a:schemeClr val="accent3">
                    <a:lumMod val="25000"/>
                  </a:schemeClr>
                </a:solidFill>
                <a:latin typeface="Abadi" panose="020B0604020104020204" pitchFamily="34" charset="0"/>
              </a:rPr>
              <a:t>GitHub URL: https://github.com/CarlosOrtiz-21/SpaceX_Data/blob/main/3.%20labs-jupyter-spacex-Data%20wrangling%20.ipynb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6" name="Google Shape;11708;p68">
            <a:extLst>
              <a:ext uri="{FF2B5EF4-FFF2-40B4-BE49-F238E27FC236}">
                <a16:creationId xmlns:a16="http://schemas.microsoft.com/office/drawing/2014/main" id="{E70FEC01-8014-4CB2-B884-2FF2D889D6B9}"/>
              </a:ext>
            </a:extLst>
          </p:cNvPr>
          <p:cNvGrpSpPr/>
          <p:nvPr/>
        </p:nvGrpSpPr>
        <p:grpSpPr>
          <a:xfrm>
            <a:off x="9087185" y="2740663"/>
            <a:ext cx="1851748" cy="1741026"/>
            <a:chOff x="2189674" y="2439816"/>
            <a:chExt cx="376627" cy="351501"/>
          </a:xfrm>
        </p:grpSpPr>
        <p:sp>
          <p:nvSpPr>
            <p:cNvPr id="7" name="Google Shape;11709;p68">
              <a:extLst>
                <a:ext uri="{FF2B5EF4-FFF2-40B4-BE49-F238E27FC236}">
                  <a16:creationId xmlns:a16="http://schemas.microsoft.com/office/drawing/2014/main" id="{4FF13280-E105-4FCB-9769-D8362C7FD53D}"/>
                </a:ext>
              </a:extLst>
            </p:cNvPr>
            <p:cNvSpPr/>
            <p:nvPr/>
          </p:nvSpPr>
          <p:spPr>
            <a:xfrm>
              <a:off x="2370538" y="2539638"/>
              <a:ext cx="15028" cy="13035"/>
            </a:xfrm>
            <a:custGeom>
              <a:avLst/>
              <a:gdLst/>
              <a:ahLst/>
              <a:cxnLst/>
              <a:rect l="l" t="t" r="r" b="b"/>
              <a:pathLst>
                <a:path w="573" h="497" extrusionOk="0">
                  <a:moveTo>
                    <a:pt x="0" y="1"/>
                  </a:moveTo>
                  <a:lnTo>
                    <a:pt x="0" y="222"/>
                  </a:lnTo>
                  <a:lnTo>
                    <a:pt x="279" y="497"/>
                  </a:lnTo>
                  <a:lnTo>
                    <a:pt x="573" y="193"/>
                  </a:lnTo>
                  <a:lnTo>
                    <a:pt x="573" y="1"/>
                  </a:lnTo>
                  <a:lnTo>
                    <a:pt x="525" y="6"/>
                  </a:lnTo>
                  <a:cubicBezTo>
                    <a:pt x="476" y="11"/>
                    <a:pt x="433" y="15"/>
                    <a:pt x="390" y="15"/>
                  </a:cubicBezTo>
                  <a:lnTo>
                    <a:pt x="183" y="15"/>
                  </a:lnTo>
                  <a:cubicBezTo>
                    <a:pt x="140" y="15"/>
                    <a:pt x="91" y="11"/>
                    <a:pt x="48" y="6"/>
                  </a:cubicBezTo>
                  <a:lnTo>
                    <a:pt x="0" y="1"/>
                  </a:lnTo>
                  <a:close/>
                </a:path>
              </a:pathLst>
            </a:custGeom>
            <a:solidFill>
              <a:srgbClr val="E0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710;p68">
              <a:extLst>
                <a:ext uri="{FF2B5EF4-FFF2-40B4-BE49-F238E27FC236}">
                  <a16:creationId xmlns:a16="http://schemas.microsoft.com/office/drawing/2014/main" id="{D841E012-7381-494C-B3FD-C547AF047DD6}"/>
                </a:ext>
              </a:extLst>
            </p:cNvPr>
            <p:cNvSpPr/>
            <p:nvPr/>
          </p:nvSpPr>
          <p:spPr>
            <a:xfrm>
              <a:off x="2341374" y="2496992"/>
              <a:ext cx="4328" cy="12642"/>
            </a:xfrm>
            <a:custGeom>
              <a:avLst/>
              <a:gdLst/>
              <a:ahLst/>
              <a:cxnLst/>
              <a:rect l="l" t="t" r="r" b="b"/>
              <a:pathLst>
                <a:path w="165" h="482" extrusionOk="0">
                  <a:moveTo>
                    <a:pt x="164" y="1"/>
                  </a:moveTo>
                  <a:lnTo>
                    <a:pt x="87" y="78"/>
                  </a:lnTo>
                  <a:cubicBezTo>
                    <a:pt x="1" y="169"/>
                    <a:pt x="1" y="313"/>
                    <a:pt x="87" y="400"/>
                  </a:cubicBezTo>
                  <a:lnTo>
                    <a:pt x="164" y="482"/>
                  </a:lnTo>
                  <a:lnTo>
                    <a:pt x="164" y="1"/>
                  </a:lnTo>
                  <a:close/>
                </a:path>
              </a:pathLst>
            </a:custGeom>
            <a:solidFill>
              <a:srgbClr val="E0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11;p68">
              <a:extLst>
                <a:ext uri="{FF2B5EF4-FFF2-40B4-BE49-F238E27FC236}">
                  <a16:creationId xmlns:a16="http://schemas.microsoft.com/office/drawing/2014/main" id="{59194848-A9D9-4FA3-AAB9-CC90A871C100}"/>
                </a:ext>
              </a:extLst>
            </p:cNvPr>
            <p:cNvSpPr/>
            <p:nvPr/>
          </p:nvSpPr>
          <p:spPr>
            <a:xfrm>
              <a:off x="2230326" y="2662304"/>
              <a:ext cx="45715" cy="49754"/>
            </a:xfrm>
            <a:custGeom>
              <a:avLst/>
              <a:gdLst/>
              <a:ahLst/>
              <a:cxnLst/>
              <a:rect l="l" t="t" r="r" b="b"/>
              <a:pathLst>
                <a:path w="1743" h="1897" extrusionOk="0">
                  <a:moveTo>
                    <a:pt x="1271" y="1"/>
                  </a:moveTo>
                  <a:lnTo>
                    <a:pt x="1232" y="35"/>
                  </a:lnTo>
                  <a:cubicBezTo>
                    <a:pt x="837" y="362"/>
                    <a:pt x="318" y="463"/>
                    <a:pt x="44" y="492"/>
                  </a:cubicBezTo>
                  <a:lnTo>
                    <a:pt x="0" y="497"/>
                  </a:lnTo>
                  <a:lnTo>
                    <a:pt x="0" y="1132"/>
                  </a:lnTo>
                  <a:cubicBezTo>
                    <a:pt x="0" y="1555"/>
                    <a:pt x="347" y="1897"/>
                    <a:pt x="770" y="1897"/>
                  </a:cubicBezTo>
                  <a:lnTo>
                    <a:pt x="972" y="1897"/>
                  </a:lnTo>
                  <a:cubicBezTo>
                    <a:pt x="1396" y="1897"/>
                    <a:pt x="1742" y="1555"/>
                    <a:pt x="1742" y="1132"/>
                  </a:cubicBezTo>
                  <a:lnTo>
                    <a:pt x="1742" y="458"/>
                  </a:lnTo>
                  <a:lnTo>
                    <a:pt x="1713" y="444"/>
                  </a:lnTo>
                  <a:cubicBezTo>
                    <a:pt x="1540" y="357"/>
                    <a:pt x="1396" y="217"/>
                    <a:pt x="1299" y="44"/>
                  </a:cubicBezTo>
                  <a:lnTo>
                    <a:pt x="1271" y="1"/>
                  </a:lnTo>
                  <a:close/>
                </a:path>
              </a:pathLst>
            </a:custGeom>
            <a:solidFill>
              <a:srgbClr val="E0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12;p68">
              <a:extLst>
                <a:ext uri="{FF2B5EF4-FFF2-40B4-BE49-F238E27FC236}">
                  <a16:creationId xmlns:a16="http://schemas.microsoft.com/office/drawing/2014/main" id="{F0C16B5E-1862-414C-8214-16B84333DA95}"/>
                </a:ext>
              </a:extLst>
            </p:cNvPr>
            <p:cNvSpPr/>
            <p:nvPr/>
          </p:nvSpPr>
          <p:spPr>
            <a:xfrm>
              <a:off x="2285588" y="2679850"/>
              <a:ext cx="4328" cy="11383"/>
            </a:xfrm>
            <a:custGeom>
              <a:avLst/>
              <a:gdLst/>
              <a:ahLst/>
              <a:cxnLst/>
              <a:rect l="l" t="t" r="r" b="b"/>
              <a:pathLst>
                <a:path w="165" h="434" extrusionOk="0">
                  <a:moveTo>
                    <a:pt x="1" y="1"/>
                  </a:moveTo>
                  <a:lnTo>
                    <a:pt x="1" y="434"/>
                  </a:lnTo>
                  <a:lnTo>
                    <a:pt x="73" y="381"/>
                  </a:lnTo>
                  <a:cubicBezTo>
                    <a:pt x="131" y="338"/>
                    <a:pt x="164" y="265"/>
                    <a:pt x="164" y="193"/>
                  </a:cubicBezTo>
                  <a:cubicBezTo>
                    <a:pt x="164" y="135"/>
                    <a:pt x="140" y="78"/>
                    <a:pt x="102" y="34"/>
                  </a:cubicBezTo>
                  <a:lnTo>
                    <a:pt x="92" y="25"/>
                  </a:lnTo>
                  <a:lnTo>
                    <a:pt x="78" y="25"/>
                  </a:lnTo>
                  <a:lnTo>
                    <a:pt x="58" y="20"/>
                  </a:lnTo>
                  <a:lnTo>
                    <a:pt x="1" y="1"/>
                  </a:lnTo>
                  <a:close/>
                </a:path>
              </a:pathLst>
            </a:custGeom>
            <a:solidFill>
              <a:srgbClr val="E0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713;p68">
              <a:extLst>
                <a:ext uri="{FF2B5EF4-FFF2-40B4-BE49-F238E27FC236}">
                  <a16:creationId xmlns:a16="http://schemas.microsoft.com/office/drawing/2014/main" id="{2EE16BD3-3410-425F-898D-A93590516071}"/>
                </a:ext>
              </a:extLst>
            </p:cNvPr>
            <p:cNvSpPr/>
            <p:nvPr/>
          </p:nvSpPr>
          <p:spPr>
            <a:xfrm>
              <a:off x="2245591" y="2721263"/>
              <a:ext cx="15159" cy="13009"/>
            </a:xfrm>
            <a:custGeom>
              <a:avLst/>
              <a:gdLst/>
              <a:ahLst/>
              <a:cxnLst/>
              <a:rect l="l" t="t" r="r" b="b"/>
              <a:pathLst>
                <a:path w="578" h="496" extrusionOk="0">
                  <a:moveTo>
                    <a:pt x="0" y="0"/>
                  </a:moveTo>
                  <a:lnTo>
                    <a:pt x="0" y="221"/>
                  </a:lnTo>
                  <a:lnTo>
                    <a:pt x="284" y="496"/>
                  </a:lnTo>
                  <a:lnTo>
                    <a:pt x="578" y="188"/>
                  </a:lnTo>
                  <a:lnTo>
                    <a:pt x="578" y="0"/>
                  </a:lnTo>
                  <a:lnTo>
                    <a:pt x="525" y="5"/>
                  </a:lnTo>
                  <a:cubicBezTo>
                    <a:pt x="482" y="10"/>
                    <a:pt x="438" y="10"/>
                    <a:pt x="390" y="14"/>
                  </a:cubicBezTo>
                  <a:lnTo>
                    <a:pt x="188" y="14"/>
                  </a:lnTo>
                  <a:cubicBezTo>
                    <a:pt x="140" y="14"/>
                    <a:pt x="97" y="10"/>
                    <a:pt x="53" y="5"/>
                  </a:cubicBezTo>
                  <a:lnTo>
                    <a:pt x="0" y="0"/>
                  </a:lnTo>
                  <a:close/>
                </a:path>
              </a:pathLst>
            </a:custGeom>
            <a:solidFill>
              <a:srgbClr val="E0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714;p68">
              <a:extLst>
                <a:ext uri="{FF2B5EF4-FFF2-40B4-BE49-F238E27FC236}">
                  <a16:creationId xmlns:a16="http://schemas.microsoft.com/office/drawing/2014/main" id="{1354E363-6D4C-4ADA-9A69-335F5C89222E}"/>
                </a:ext>
              </a:extLst>
            </p:cNvPr>
            <p:cNvSpPr/>
            <p:nvPr/>
          </p:nvSpPr>
          <p:spPr>
            <a:xfrm>
              <a:off x="2355248" y="2480704"/>
              <a:ext cx="45583" cy="49885"/>
            </a:xfrm>
            <a:custGeom>
              <a:avLst/>
              <a:gdLst/>
              <a:ahLst/>
              <a:cxnLst/>
              <a:rect l="l" t="t" r="r" b="b"/>
              <a:pathLst>
                <a:path w="1738" h="1902" extrusionOk="0">
                  <a:moveTo>
                    <a:pt x="1271" y="1"/>
                  </a:moveTo>
                  <a:lnTo>
                    <a:pt x="1228" y="35"/>
                  </a:lnTo>
                  <a:cubicBezTo>
                    <a:pt x="833" y="362"/>
                    <a:pt x="314" y="463"/>
                    <a:pt x="39" y="492"/>
                  </a:cubicBezTo>
                  <a:lnTo>
                    <a:pt x="1" y="496"/>
                  </a:lnTo>
                  <a:lnTo>
                    <a:pt x="1" y="1132"/>
                  </a:lnTo>
                  <a:cubicBezTo>
                    <a:pt x="1" y="1555"/>
                    <a:pt x="342" y="1901"/>
                    <a:pt x="766" y="1901"/>
                  </a:cubicBezTo>
                  <a:lnTo>
                    <a:pt x="973" y="1901"/>
                  </a:lnTo>
                  <a:cubicBezTo>
                    <a:pt x="1396" y="1901"/>
                    <a:pt x="1738" y="1555"/>
                    <a:pt x="1738" y="1132"/>
                  </a:cubicBezTo>
                  <a:lnTo>
                    <a:pt x="1738" y="458"/>
                  </a:lnTo>
                  <a:lnTo>
                    <a:pt x="1714" y="444"/>
                  </a:lnTo>
                  <a:cubicBezTo>
                    <a:pt x="1536" y="357"/>
                    <a:pt x="1391" y="217"/>
                    <a:pt x="1300" y="44"/>
                  </a:cubicBezTo>
                  <a:lnTo>
                    <a:pt x="1271" y="1"/>
                  </a:lnTo>
                  <a:close/>
                </a:path>
              </a:pathLst>
            </a:custGeom>
            <a:solidFill>
              <a:srgbClr val="E0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15;p68">
              <a:extLst>
                <a:ext uri="{FF2B5EF4-FFF2-40B4-BE49-F238E27FC236}">
                  <a16:creationId xmlns:a16="http://schemas.microsoft.com/office/drawing/2014/main" id="{6945CFC4-C7C3-4F97-AC5A-81DBE5800EC1}"/>
                </a:ext>
              </a:extLst>
            </p:cNvPr>
            <p:cNvSpPr/>
            <p:nvPr/>
          </p:nvSpPr>
          <p:spPr>
            <a:xfrm>
              <a:off x="2410273" y="2498119"/>
              <a:ext cx="4459" cy="11383"/>
            </a:xfrm>
            <a:custGeom>
              <a:avLst/>
              <a:gdLst/>
              <a:ahLst/>
              <a:cxnLst/>
              <a:rect l="l" t="t" r="r" b="b"/>
              <a:pathLst>
                <a:path w="170" h="434" extrusionOk="0">
                  <a:moveTo>
                    <a:pt x="1" y="1"/>
                  </a:moveTo>
                  <a:lnTo>
                    <a:pt x="1" y="434"/>
                  </a:lnTo>
                  <a:lnTo>
                    <a:pt x="73" y="381"/>
                  </a:lnTo>
                  <a:cubicBezTo>
                    <a:pt x="135" y="338"/>
                    <a:pt x="169" y="270"/>
                    <a:pt x="169" y="198"/>
                  </a:cubicBezTo>
                  <a:cubicBezTo>
                    <a:pt x="169" y="136"/>
                    <a:pt x="150" y="83"/>
                    <a:pt x="111" y="39"/>
                  </a:cubicBezTo>
                  <a:lnTo>
                    <a:pt x="97" y="25"/>
                  </a:lnTo>
                  <a:lnTo>
                    <a:pt x="83" y="25"/>
                  </a:lnTo>
                  <a:lnTo>
                    <a:pt x="63" y="20"/>
                  </a:lnTo>
                  <a:lnTo>
                    <a:pt x="1" y="1"/>
                  </a:lnTo>
                  <a:close/>
                </a:path>
              </a:pathLst>
            </a:custGeom>
            <a:solidFill>
              <a:srgbClr val="E0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716;p68">
              <a:extLst>
                <a:ext uri="{FF2B5EF4-FFF2-40B4-BE49-F238E27FC236}">
                  <a16:creationId xmlns:a16="http://schemas.microsoft.com/office/drawing/2014/main" id="{871644FD-DE43-46BE-850D-A7FDD9B16C26}"/>
                </a:ext>
              </a:extLst>
            </p:cNvPr>
            <p:cNvSpPr/>
            <p:nvPr/>
          </p:nvSpPr>
          <p:spPr>
            <a:xfrm>
              <a:off x="2480065" y="2662304"/>
              <a:ext cx="45715" cy="49754"/>
            </a:xfrm>
            <a:custGeom>
              <a:avLst/>
              <a:gdLst/>
              <a:ahLst/>
              <a:cxnLst/>
              <a:rect l="l" t="t" r="r" b="b"/>
              <a:pathLst>
                <a:path w="1743" h="1897" extrusionOk="0">
                  <a:moveTo>
                    <a:pt x="1271" y="1"/>
                  </a:moveTo>
                  <a:lnTo>
                    <a:pt x="1232" y="35"/>
                  </a:lnTo>
                  <a:cubicBezTo>
                    <a:pt x="838" y="362"/>
                    <a:pt x="318" y="463"/>
                    <a:pt x="44" y="492"/>
                  </a:cubicBezTo>
                  <a:lnTo>
                    <a:pt x="1" y="497"/>
                  </a:lnTo>
                  <a:lnTo>
                    <a:pt x="1" y="1132"/>
                  </a:lnTo>
                  <a:cubicBezTo>
                    <a:pt x="1" y="1555"/>
                    <a:pt x="347" y="1897"/>
                    <a:pt x="771" y="1897"/>
                  </a:cubicBezTo>
                  <a:lnTo>
                    <a:pt x="973" y="1897"/>
                  </a:lnTo>
                  <a:cubicBezTo>
                    <a:pt x="1396" y="1897"/>
                    <a:pt x="1743" y="1555"/>
                    <a:pt x="1743" y="1132"/>
                  </a:cubicBezTo>
                  <a:lnTo>
                    <a:pt x="1743" y="458"/>
                  </a:lnTo>
                  <a:lnTo>
                    <a:pt x="1714" y="444"/>
                  </a:lnTo>
                  <a:cubicBezTo>
                    <a:pt x="1540" y="357"/>
                    <a:pt x="1396" y="217"/>
                    <a:pt x="1300" y="44"/>
                  </a:cubicBezTo>
                  <a:lnTo>
                    <a:pt x="1271" y="1"/>
                  </a:lnTo>
                  <a:close/>
                </a:path>
              </a:pathLst>
            </a:custGeom>
            <a:solidFill>
              <a:srgbClr val="E0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717;p68">
              <a:extLst>
                <a:ext uri="{FF2B5EF4-FFF2-40B4-BE49-F238E27FC236}">
                  <a16:creationId xmlns:a16="http://schemas.microsoft.com/office/drawing/2014/main" id="{AEF7D8AE-577C-4F2C-9F88-324FA2105FC3}"/>
                </a:ext>
              </a:extLst>
            </p:cNvPr>
            <p:cNvSpPr/>
            <p:nvPr/>
          </p:nvSpPr>
          <p:spPr>
            <a:xfrm>
              <a:off x="2466190" y="2678591"/>
              <a:ext cx="4432" cy="12642"/>
            </a:xfrm>
            <a:custGeom>
              <a:avLst/>
              <a:gdLst/>
              <a:ahLst/>
              <a:cxnLst/>
              <a:rect l="l" t="t" r="r" b="b"/>
              <a:pathLst>
                <a:path w="169" h="482" extrusionOk="0">
                  <a:moveTo>
                    <a:pt x="169" y="1"/>
                  </a:moveTo>
                  <a:lnTo>
                    <a:pt x="92" y="82"/>
                  </a:lnTo>
                  <a:cubicBezTo>
                    <a:pt x="0" y="169"/>
                    <a:pt x="0" y="313"/>
                    <a:pt x="92" y="405"/>
                  </a:cubicBezTo>
                  <a:lnTo>
                    <a:pt x="169" y="482"/>
                  </a:lnTo>
                  <a:lnTo>
                    <a:pt x="169" y="1"/>
                  </a:lnTo>
                  <a:close/>
                </a:path>
              </a:pathLst>
            </a:custGeom>
            <a:solidFill>
              <a:srgbClr val="E0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718;p68">
              <a:extLst>
                <a:ext uri="{FF2B5EF4-FFF2-40B4-BE49-F238E27FC236}">
                  <a16:creationId xmlns:a16="http://schemas.microsoft.com/office/drawing/2014/main" id="{C2906B81-9A7E-40C6-BB7A-5E8C57FC5990}"/>
                </a:ext>
              </a:extLst>
            </p:cNvPr>
            <p:cNvSpPr/>
            <p:nvPr/>
          </p:nvSpPr>
          <p:spPr>
            <a:xfrm>
              <a:off x="2535221" y="2679719"/>
              <a:ext cx="4432" cy="11514"/>
            </a:xfrm>
            <a:custGeom>
              <a:avLst/>
              <a:gdLst/>
              <a:ahLst/>
              <a:cxnLst/>
              <a:rect l="l" t="t" r="r" b="b"/>
              <a:pathLst>
                <a:path w="169" h="439" extrusionOk="0">
                  <a:moveTo>
                    <a:pt x="0" y="1"/>
                  </a:moveTo>
                  <a:lnTo>
                    <a:pt x="0" y="439"/>
                  </a:lnTo>
                  <a:lnTo>
                    <a:pt x="73" y="386"/>
                  </a:lnTo>
                  <a:cubicBezTo>
                    <a:pt x="130" y="343"/>
                    <a:pt x="169" y="270"/>
                    <a:pt x="169" y="198"/>
                  </a:cubicBezTo>
                  <a:cubicBezTo>
                    <a:pt x="169" y="140"/>
                    <a:pt x="145" y="83"/>
                    <a:pt x="106" y="39"/>
                  </a:cubicBezTo>
                  <a:lnTo>
                    <a:pt x="97" y="25"/>
                  </a:lnTo>
                  <a:lnTo>
                    <a:pt x="82" y="25"/>
                  </a:lnTo>
                  <a:lnTo>
                    <a:pt x="63" y="20"/>
                  </a:lnTo>
                  <a:lnTo>
                    <a:pt x="0" y="1"/>
                  </a:lnTo>
                  <a:close/>
                </a:path>
              </a:pathLst>
            </a:custGeom>
            <a:solidFill>
              <a:srgbClr val="E0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719;p68">
              <a:extLst>
                <a:ext uri="{FF2B5EF4-FFF2-40B4-BE49-F238E27FC236}">
                  <a16:creationId xmlns:a16="http://schemas.microsoft.com/office/drawing/2014/main" id="{23560326-BAA0-4F5F-9C0E-19169D10FB97}"/>
                </a:ext>
              </a:extLst>
            </p:cNvPr>
            <p:cNvSpPr/>
            <p:nvPr/>
          </p:nvSpPr>
          <p:spPr>
            <a:xfrm>
              <a:off x="2495329" y="2721263"/>
              <a:ext cx="15186" cy="13009"/>
            </a:xfrm>
            <a:custGeom>
              <a:avLst/>
              <a:gdLst/>
              <a:ahLst/>
              <a:cxnLst/>
              <a:rect l="l" t="t" r="r" b="b"/>
              <a:pathLst>
                <a:path w="579" h="496" extrusionOk="0">
                  <a:moveTo>
                    <a:pt x="1" y="0"/>
                  </a:moveTo>
                  <a:lnTo>
                    <a:pt x="1" y="221"/>
                  </a:lnTo>
                  <a:lnTo>
                    <a:pt x="285" y="496"/>
                  </a:lnTo>
                  <a:lnTo>
                    <a:pt x="578" y="188"/>
                  </a:lnTo>
                  <a:lnTo>
                    <a:pt x="578" y="0"/>
                  </a:lnTo>
                  <a:lnTo>
                    <a:pt x="525" y="5"/>
                  </a:lnTo>
                  <a:cubicBezTo>
                    <a:pt x="482" y="10"/>
                    <a:pt x="439" y="10"/>
                    <a:pt x="391" y="14"/>
                  </a:cubicBezTo>
                  <a:lnTo>
                    <a:pt x="189" y="14"/>
                  </a:lnTo>
                  <a:cubicBezTo>
                    <a:pt x="140" y="10"/>
                    <a:pt x="97" y="10"/>
                    <a:pt x="54" y="5"/>
                  </a:cubicBezTo>
                  <a:lnTo>
                    <a:pt x="1" y="0"/>
                  </a:lnTo>
                  <a:close/>
                </a:path>
              </a:pathLst>
            </a:custGeom>
            <a:solidFill>
              <a:srgbClr val="E0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720;p68">
              <a:extLst>
                <a:ext uri="{FF2B5EF4-FFF2-40B4-BE49-F238E27FC236}">
                  <a16:creationId xmlns:a16="http://schemas.microsoft.com/office/drawing/2014/main" id="{14D2E067-CBB3-443C-B6C7-027A2A1D4012}"/>
                </a:ext>
              </a:extLst>
            </p:cNvPr>
            <p:cNvSpPr/>
            <p:nvPr/>
          </p:nvSpPr>
          <p:spPr>
            <a:xfrm>
              <a:off x="2201555" y="2733616"/>
              <a:ext cx="103363" cy="52009"/>
            </a:xfrm>
            <a:custGeom>
              <a:avLst/>
              <a:gdLst/>
              <a:ahLst/>
              <a:cxnLst/>
              <a:rect l="l" t="t" r="r" b="b"/>
              <a:pathLst>
                <a:path w="3941" h="1983" extrusionOk="0">
                  <a:moveTo>
                    <a:pt x="2570" y="1"/>
                  </a:moveTo>
                  <a:lnTo>
                    <a:pt x="2141" y="443"/>
                  </a:lnTo>
                  <a:cubicBezTo>
                    <a:pt x="2103" y="487"/>
                    <a:pt x="2045" y="511"/>
                    <a:pt x="1983" y="511"/>
                  </a:cubicBezTo>
                  <a:cubicBezTo>
                    <a:pt x="1920" y="511"/>
                    <a:pt x="1862" y="487"/>
                    <a:pt x="1824" y="448"/>
                  </a:cubicBezTo>
                  <a:lnTo>
                    <a:pt x="1371" y="10"/>
                  </a:lnTo>
                  <a:lnTo>
                    <a:pt x="520" y="342"/>
                  </a:lnTo>
                  <a:lnTo>
                    <a:pt x="510" y="342"/>
                  </a:lnTo>
                  <a:cubicBezTo>
                    <a:pt x="491" y="352"/>
                    <a:pt x="0" y="535"/>
                    <a:pt x="0" y="1160"/>
                  </a:cubicBezTo>
                  <a:lnTo>
                    <a:pt x="0" y="1983"/>
                  </a:lnTo>
                  <a:lnTo>
                    <a:pt x="3941" y="1983"/>
                  </a:lnTo>
                  <a:lnTo>
                    <a:pt x="3941" y="1160"/>
                  </a:lnTo>
                  <a:cubicBezTo>
                    <a:pt x="3941" y="535"/>
                    <a:pt x="3450" y="352"/>
                    <a:pt x="3426" y="342"/>
                  </a:cubicBezTo>
                  <a:lnTo>
                    <a:pt x="3416" y="337"/>
                  </a:lnTo>
                  <a:lnTo>
                    <a:pt x="2570" y="1"/>
                  </a:lnTo>
                  <a:close/>
                </a:path>
              </a:pathLst>
            </a:custGeom>
            <a:solidFill>
              <a:srgbClr val="A6B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721;p68">
              <a:extLst>
                <a:ext uri="{FF2B5EF4-FFF2-40B4-BE49-F238E27FC236}">
                  <a16:creationId xmlns:a16="http://schemas.microsoft.com/office/drawing/2014/main" id="{1D904C25-CE66-41A0-9895-112BC1E37458}"/>
                </a:ext>
              </a:extLst>
            </p:cNvPr>
            <p:cNvSpPr/>
            <p:nvPr/>
          </p:nvSpPr>
          <p:spPr>
            <a:xfrm>
              <a:off x="2326345" y="2551886"/>
              <a:ext cx="103258" cy="52035"/>
            </a:xfrm>
            <a:custGeom>
              <a:avLst/>
              <a:gdLst/>
              <a:ahLst/>
              <a:cxnLst/>
              <a:rect l="l" t="t" r="r" b="b"/>
              <a:pathLst>
                <a:path w="3937" h="1984" extrusionOk="0">
                  <a:moveTo>
                    <a:pt x="2570" y="1"/>
                  </a:moveTo>
                  <a:lnTo>
                    <a:pt x="2142" y="443"/>
                  </a:lnTo>
                  <a:cubicBezTo>
                    <a:pt x="2099" y="487"/>
                    <a:pt x="2041" y="511"/>
                    <a:pt x="1983" y="511"/>
                  </a:cubicBezTo>
                  <a:lnTo>
                    <a:pt x="1979" y="511"/>
                  </a:lnTo>
                  <a:cubicBezTo>
                    <a:pt x="1921" y="511"/>
                    <a:pt x="1863" y="487"/>
                    <a:pt x="1820" y="448"/>
                  </a:cubicBezTo>
                  <a:lnTo>
                    <a:pt x="1367" y="5"/>
                  </a:lnTo>
                  <a:lnTo>
                    <a:pt x="521" y="337"/>
                  </a:lnTo>
                  <a:lnTo>
                    <a:pt x="511" y="342"/>
                  </a:lnTo>
                  <a:cubicBezTo>
                    <a:pt x="492" y="347"/>
                    <a:pt x="1" y="530"/>
                    <a:pt x="1" y="1160"/>
                  </a:cubicBezTo>
                  <a:lnTo>
                    <a:pt x="1" y="1983"/>
                  </a:lnTo>
                  <a:lnTo>
                    <a:pt x="3937" y="1983"/>
                  </a:lnTo>
                  <a:lnTo>
                    <a:pt x="3937" y="1165"/>
                  </a:lnTo>
                  <a:cubicBezTo>
                    <a:pt x="3937" y="535"/>
                    <a:pt x="3446" y="352"/>
                    <a:pt x="3427" y="347"/>
                  </a:cubicBezTo>
                  <a:lnTo>
                    <a:pt x="3417" y="342"/>
                  </a:lnTo>
                  <a:lnTo>
                    <a:pt x="2570" y="1"/>
                  </a:lnTo>
                  <a:close/>
                </a:path>
              </a:pathLst>
            </a:custGeom>
            <a:solidFill>
              <a:srgbClr val="A6B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22;p68">
              <a:extLst>
                <a:ext uri="{FF2B5EF4-FFF2-40B4-BE49-F238E27FC236}">
                  <a16:creationId xmlns:a16="http://schemas.microsoft.com/office/drawing/2014/main" id="{7DE86A32-E0EC-4F60-BA3F-725D5BBAB3F7}"/>
                </a:ext>
              </a:extLst>
            </p:cNvPr>
            <p:cNvSpPr/>
            <p:nvPr/>
          </p:nvSpPr>
          <p:spPr>
            <a:xfrm>
              <a:off x="2450926" y="2733616"/>
              <a:ext cx="103363" cy="52009"/>
            </a:xfrm>
            <a:custGeom>
              <a:avLst/>
              <a:gdLst/>
              <a:ahLst/>
              <a:cxnLst/>
              <a:rect l="l" t="t" r="r" b="b"/>
              <a:pathLst>
                <a:path w="3941" h="1983" extrusionOk="0">
                  <a:moveTo>
                    <a:pt x="2570" y="1"/>
                  </a:moveTo>
                  <a:lnTo>
                    <a:pt x="2141" y="443"/>
                  </a:lnTo>
                  <a:cubicBezTo>
                    <a:pt x="2103" y="487"/>
                    <a:pt x="2045" y="511"/>
                    <a:pt x="1983" y="511"/>
                  </a:cubicBezTo>
                  <a:lnTo>
                    <a:pt x="1978" y="511"/>
                  </a:lnTo>
                  <a:cubicBezTo>
                    <a:pt x="1920" y="511"/>
                    <a:pt x="1862" y="487"/>
                    <a:pt x="1824" y="448"/>
                  </a:cubicBezTo>
                  <a:lnTo>
                    <a:pt x="1371" y="5"/>
                  </a:lnTo>
                  <a:lnTo>
                    <a:pt x="520" y="342"/>
                  </a:lnTo>
                  <a:lnTo>
                    <a:pt x="510" y="342"/>
                  </a:lnTo>
                  <a:cubicBezTo>
                    <a:pt x="491" y="352"/>
                    <a:pt x="0" y="535"/>
                    <a:pt x="0" y="1160"/>
                  </a:cubicBezTo>
                  <a:lnTo>
                    <a:pt x="0" y="1983"/>
                  </a:lnTo>
                  <a:lnTo>
                    <a:pt x="3941" y="1983"/>
                  </a:lnTo>
                  <a:lnTo>
                    <a:pt x="3941" y="1160"/>
                  </a:lnTo>
                  <a:cubicBezTo>
                    <a:pt x="3941" y="535"/>
                    <a:pt x="3450" y="352"/>
                    <a:pt x="3426" y="342"/>
                  </a:cubicBezTo>
                  <a:lnTo>
                    <a:pt x="3416" y="337"/>
                  </a:lnTo>
                  <a:lnTo>
                    <a:pt x="2570" y="1"/>
                  </a:lnTo>
                  <a:close/>
                </a:path>
              </a:pathLst>
            </a:custGeom>
            <a:solidFill>
              <a:srgbClr val="A6B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723;p68">
              <a:extLst>
                <a:ext uri="{FF2B5EF4-FFF2-40B4-BE49-F238E27FC236}">
                  <a16:creationId xmlns:a16="http://schemas.microsoft.com/office/drawing/2014/main" id="{2791C367-E870-496B-84AE-E46898724170}"/>
                </a:ext>
              </a:extLst>
            </p:cNvPr>
            <p:cNvSpPr/>
            <p:nvPr/>
          </p:nvSpPr>
          <p:spPr>
            <a:xfrm>
              <a:off x="2347301" y="2450543"/>
              <a:ext cx="61372" cy="34751"/>
            </a:xfrm>
            <a:custGeom>
              <a:avLst/>
              <a:gdLst/>
              <a:ahLst/>
              <a:cxnLst/>
              <a:rect l="l" t="t" r="r" b="b"/>
              <a:pathLst>
                <a:path w="2340" h="1325" extrusionOk="0">
                  <a:moveTo>
                    <a:pt x="1117" y="1"/>
                  </a:moveTo>
                  <a:cubicBezTo>
                    <a:pt x="501" y="6"/>
                    <a:pt x="1" y="501"/>
                    <a:pt x="1" y="1117"/>
                  </a:cubicBezTo>
                  <a:lnTo>
                    <a:pt x="1" y="1324"/>
                  </a:lnTo>
                  <a:lnTo>
                    <a:pt x="63" y="1305"/>
                  </a:lnTo>
                  <a:lnTo>
                    <a:pt x="73" y="1305"/>
                  </a:lnTo>
                  <a:lnTo>
                    <a:pt x="83" y="1300"/>
                  </a:lnTo>
                  <a:lnTo>
                    <a:pt x="121" y="1300"/>
                  </a:lnTo>
                  <a:cubicBezTo>
                    <a:pt x="131" y="1300"/>
                    <a:pt x="1069" y="1295"/>
                    <a:pt x="1488" y="713"/>
                  </a:cubicBezTo>
                  <a:cubicBezTo>
                    <a:pt x="1525" y="660"/>
                    <a:pt x="1580" y="636"/>
                    <a:pt x="1634" y="636"/>
                  </a:cubicBezTo>
                  <a:cubicBezTo>
                    <a:pt x="1715" y="636"/>
                    <a:pt x="1795" y="689"/>
                    <a:pt x="1815" y="780"/>
                  </a:cubicBezTo>
                  <a:cubicBezTo>
                    <a:pt x="1820" y="800"/>
                    <a:pt x="1925" y="1228"/>
                    <a:pt x="2262" y="1305"/>
                  </a:cubicBezTo>
                  <a:lnTo>
                    <a:pt x="2277" y="1305"/>
                  </a:lnTo>
                  <a:lnTo>
                    <a:pt x="2339" y="1324"/>
                  </a:lnTo>
                  <a:lnTo>
                    <a:pt x="2339" y="1117"/>
                  </a:lnTo>
                  <a:cubicBezTo>
                    <a:pt x="2339" y="501"/>
                    <a:pt x="1839" y="1"/>
                    <a:pt x="1223" y="1"/>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724;p68">
              <a:extLst>
                <a:ext uri="{FF2B5EF4-FFF2-40B4-BE49-F238E27FC236}">
                  <a16:creationId xmlns:a16="http://schemas.microsoft.com/office/drawing/2014/main" id="{43A88991-818C-4B8C-885D-094C82E8E8E2}"/>
                </a:ext>
              </a:extLst>
            </p:cNvPr>
            <p:cNvSpPr/>
            <p:nvPr/>
          </p:nvSpPr>
          <p:spPr>
            <a:xfrm>
              <a:off x="2222484" y="2632142"/>
              <a:ext cx="61372" cy="34751"/>
            </a:xfrm>
            <a:custGeom>
              <a:avLst/>
              <a:gdLst/>
              <a:ahLst/>
              <a:cxnLst/>
              <a:rect l="l" t="t" r="r" b="b"/>
              <a:pathLst>
                <a:path w="2340" h="1325" extrusionOk="0">
                  <a:moveTo>
                    <a:pt x="1112" y="1"/>
                  </a:moveTo>
                  <a:cubicBezTo>
                    <a:pt x="501" y="1"/>
                    <a:pt x="1" y="501"/>
                    <a:pt x="1" y="1117"/>
                  </a:cubicBezTo>
                  <a:lnTo>
                    <a:pt x="1" y="1324"/>
                  </a:lnTo>
                  <a:lnTo>
                    <a:pt x="63" y="1305"/>
                  </a:lnTo>
                  <a:lnTo>
                    <a:pt x="121" y="1305"/>
                  </a:lnTo>
                  <a:cubicBezTo>
                    <a:pt x="131" y="1305"/>
                    <a:pt x="1064" y="1295"/>
                    <a:pt x="1488" y="713"/>
                  </a:cubicBezTo>
                  <a:cubicBezTo>
                    <a:pt x="1523" y="661"/>
                    <a:pt x="1577" y="636"/>
                    <a:pt x="1631" y="636"/>
                  </a:cubicBezTo>
                  <a:cubicBezTo>
                    <a:pt x="1710" y="636"/>
                    <a:pt x="1790" y="689"/>
                    <a:pt x="1810" y="780"/>
                  </a:cubicBezTo>
                  <a:cubicBezTo>
                    <a:pt x="1815" y="800"/>
                    <a:pt x="1921" y="1233"/>
                    <a:pt x="2262" y="1310"/>
                  </a:cubicBezTo>
                  <a:lnTo>
                    <a:pt x="2277" y="1310"/>
                  </a:lnTo>
                  <a:lnTo>
                    <a:pt x="2335" y="1324"/>
                  </a:lnTo>
                  <a:lnTo>
                    <a:pt x="2335" y="1122"/>
                  </a:lnTo>
                  <a:cubicBezTo>
                    <a:pt x="2339" y="506"/>
                    <a:pt x="1839" y="1"/>
                    <a:pt x="1223" y="1"/>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25;p68">
              <a:extLst>
                <a:ext uri="{FF2B5EF4-FFF2-40B4-BE49-F238E27FC236}">
                  <a16:creationId xmlns:a16="http://schemas.microsoft.com/office/drawing/2014/main" id="{C87B983B-7ED3-469D-8150-43ED96B51EE2}"/>
                </a:ext>
              </a:extLst>
            </p:cNvPr>
            <p:cNvSpPr/>
            <p:nvPr/>
          </p:nvSpPr>
          <p:spPr>
            <a:xfrm>
              <a:off x="2472249" y="2632142"/>
              <a:ext cx="61346" cy="34751"/>
            </a:xfrm>
            <a:custGeom>
              <a:avLst/>
              <a:gdLst/>
              <a:ahLst/>
              <a:cxnLst/>
              <a:rect l="l" t="t" r="r" b="b"/>
              <a:pathLst>
                <a:path w="2339" h="1325" extrusionOk="0">
                  <a:moveTo>
                    <a:pt x="1117" y="1"/>
                  </a:moveTo>
                  <a:cubicBezTo>
                    <a:pt x="501" y="1"/>
                    <a:pt x="5" y="501"/>
                    <a:pt x="0" y="1117"/>
                  </a:cubicBezTo>
                  <a:lnTo>
                    <a:pt x="0" y="1324"/>
                  </a:lnTo>
                  <a:lnTo>
                    <a:pt x="63" y="1305"/>
                  </a:lnTo>
                  <a:lnTo>
                    <a:pt x="121" y="1305"/>
                  </a:lnTo>
                  <a:cubicBezTo>
                    <a:pt x="130" y="1305"/>
                    <a:pt x="1069" y="1295"/>
                    <a:pt x="1487" y="713"/>
                  </a:cubicBezTo>
                  <a:cubicBezTo>
                    <a:pt x="1524" y="661"/>
                    <a:pt x="1579" y="636"/>
                    <a:pt x="1634" y="636"/>
                  </a:cubicBezTo>
                  <a:cubicBezTo>
                    <a:pt x="1715" y="636"/>
                    <a:pt x="1794" y="689"/>
                    <a:pt x="1814" y="780"/>
                  </a:cubicBezTo>
                  <a:cubicBezTo>
                    <a:pt x="1819" y="800"/>
                    <a:pt x="1925" y="1233"/>
                    <a:pt x="2267" y="1310"/>
                  </a:cubicBezTo>
                  <a:lnTo>
                    <a:pt x="2276" y="1310"/>
                  </a:lnTo>
                  <a:lnTo>
                    <a:pt x="2339" y="1324"/>
                  </a:lnTo>
                  <a:lnTo>
                    <a:pt x="2339" y="1122"/>
                  </a:lnTo>
                  <a:cubicBezTo>
                    <a:pt x="2339" y="501"/>
                    <a:pt x="1838" y="1"/>
                    <a:pt x="1223" y="1"/>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26;p68">
              <a:extLst>
                <a:ext uri="{FF2B5EF4-FFF2-40B4-BE49-F238E27FC236}">
                  <a16:creationId xmlns:a16="http://schemas.microsoft.com/office/drawing/2014/main" id="{9E983284-CAD3-492F-8042-DD4932156484}"/>
                </a:ext>
              </a:extLst>
            </p:cNvPr>
            <p:cNvSpPr/>
            <p:nvPr/>
          </p:nvSpPr>
          <p:spPr>
            <a:xfrm>
              <a:off x="2326109" y="2552148"/>
              <a:ext cx="37505" cy="45583"/>
            </a:xfrm>
            <a:custGeom>
              <a:avLst/>
              <a:gdLst/>
              <a:ahLst/>
              <a:cxnLst/>
              <a:rect l="l" t="t" r="r" b="b"/>
              <a:pathLst>
                <a:path w="1430" h="1738" extrusionOk="0">
                  <a:moveTo>
                    <a:pt x="1367" y="0"/>
                  </a:moveTo>
                  <a:lnTo>
                    <a:pt x="520" y="337"/>
                  </a:lnTo>
                  <a:lnTo>
                    <a:pt x="510" y="337"/>
                  </a:lnTo>
                  <a:cubicBezTo>
                    <a:pt x="491" y="347"/>
                    <a:pt x="0" y="530"/>
                    <a:pt x="0" y="1155"/>
                  </a:cubicBezTo>
                  <a:lnTo>
                    <a:pt x="0" y="1737"/>
                  </a:lnTo>
                  <a:lnTo>
                    <a:pt x="212" y="1737"/>
                  </a:lnTo>
                  <a:lnTo>
                    <a:pt x="212" y="1155"/>
                  </a:lnTo>
                  <a:cubicBezTo>
                    <a:pt x="207" y="530"/>
                    <a:pt x="698" y="347"/>
                    <a:pt x="722" y="342"/>
                  </a:cubicBezTo>
                  <a:lnTo>
                    <a:pt x="732" y="337"/>
                  </a:lnTo>
                  <a:lnTo>
                    <a:pt x="1429" y="63"/>
                  </a:lnTo>
                  <a:lnTo>
                    <a:pt x="1367" y="0"/>
                  </a:ln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27;p68">
              <a:extLst>
                <a:ext uri="{FF2B5EF4-FFF2-40B4-BE49-F238E27FC236}">
                  <a16:creationId xmlns:a16="http://schemas.microsoft.com/office/drawing/2014/main" id="{EF9C41A0-A655-4C4C-812B-E7A6B4BB7AC3}"/>
                </a:ext>
              </a:extLst>
            </p:cNvPr>
            <p:cNvSpPr/>
            <p:nvPr/>
          </p:nvSpPr>
          <p:spPr>
            <a:xfrm>
              <a:off x="2450926" y="2733747"/>
              <a:ext cx="37505" cy="45583"/>
            </a:xfrm>
            <a:custGeom>
              <a:avLst/>
              <a:gdLst/>
              <a:ahLst/>
              <a:cxnLst/>
              <a:rect l="l" t="t" r="r" b="b"/>
              <a:pathLst>
                <a:path w="1430" h="1738" extrusionOk="0">
                  <a:moveTo>
                    <a:pt x="1371" y="0"/>
                  </a:moveTo>
                  <a:lnTo>
                    <a:pt x="520" y="332"/>
                  </a:lnTo>
                  <a:lnTo>
                    <a:pt x="510" y="337"/>
                  </a:lnTo>
                  <a:cubicBezTo>
                    <a:pt x="491" y="342"/>
                    <a:pt x="0" y="525"/>
                    <a:pt x="0" y="1155"/>
                  </a:cubicBezTo>
                  <a:lnTo>
                    <a:pt x="0" y="1737"/>
                  </a:lnTo>
                  <a:lnTo>
                    <a:pt x="212" y="1737"/>
                  </a:lnTo>
                  <a:lnTo>
                    <a:pt x="212" y="1155"/>
                  </a:lnTo>
                  <a:cubicBezTo>
                    <a:pt x="212" y="530"/>
                    <a:pt x="703" y="347"/>
                    <a:pt x="722" y="337"/>
                  </a:cubicBezTo>
                  <a:lnTo>
                    <a:pt x="732" y="337"/>
                  </a:lnTo>
                  <a:lnTo>
                    <a:pt x="1429" y="63"/>
                  </a:lnTo>
                  <a:lnTo>
                    <a:pt x="1371" y="0"/>
                  </a:ln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28;p68">
              <a:extLst>
                <a:ext uri="{FF2B5EF4-FFF2-40B4-BE49-F238E27FC236}">
                  <a16:creationId xmlns:a16="http://schemas.microsoft.com/office/drawing/2014/main" id="{0AEEB927-AA07-43D2-B4FE-6ACD901CACEE}"/>
                </a:ext>
              </a:extLst>
            </p:cNvPr>
            <p:cNvSpPr/>
            <p:nvPr/>
          </p:nvSpPr>
          <p:spPr>
            <a:xfrm>
              <a:off x="2355248" y="2480704"/>
              <a:ext cx="35879" cy="49885"/>
            </a:xfrm>
            <a:custGeom>
              <a:avLst/>
              <a:gdLst/>
              <a:ahLst/>
              <a:cxnLst/>
              <a:rect l="l" t="t" r="r" b="b"/>
              <a:pathLst>
                <a:path w="1368" h="1902" extrusionOk="0">
                  <a:moveTo>
                    <a:pt x="1271" y="1"/>
                  </a:moveTo>
                  <a:lnTo>
                    <a:pt x="1228" y="35"/>
                  </a:lnTo>
                  <a:cubicBezTo>
                    <a:pt x="833" y="367"/>
                    <a:pt x="314" y="463"/>
                    <a:pt x="39" y="492"/>
                  </a:cubicBezTo>
                  <a:lnTo>
                    <a:pt x="1" y="496"/>
                  </a:lnTo>
                  <a:lnTo>
                    <a:pt x="1" y="1132"/>
                  </a:lnTo>
                  <a:cubicBezTo>
                    <a:pt x="1" y="1555"/>
                    <a:pt x="342" y="1901"/>
                    <a:pt x="766" y="1901"/>
                  </a:cubicBezTo>
                  <a:lnTo>
                    <a:pt x="1021" y="1901"/>
                  </a:lnTo>
                  <a:cubicBezTo>
                    <a:pt x="617" y="1873"/>
                    <a:pt x="299" y="1536"/>
                    <a:pt x="304" y="1132"/>
                  </a:cubicBezTo>
                  <a:lnTo>
                    <a:pt x="304" y="496"/>
                  </a:lnTo>
                  <a:lnTo>
                    <a:pt x="342" y="492"/>
                  </a:lnTo>
                  <a:cubicBezTo>
                    <a:pt x="583" y="468"/>
                    <a:pt x="1002" y="391"/>
                    <a:pt x="1367" y="155"/>
                  </a:cubicBezTo>
                  <a:cubicBezTo>
                    <a:pt x="1343" y="121"/>
                    <a:pt x="1319" y="83"/>
                    <a:pt x="1295" y="49"/>
                  </a:cubicBezTo>
                  <a:lnTo>
                    <a:pt x="1271" y="1"/>
                  </a:lnTo>
                  <a:close/>
                </a:path>
              </a:pathLst>
            </a:custGeom>
            <a:solidFill>
              <a:srgbClr val="D5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29;p68">
              <a:extLst>
                <a:ext uri="{FF2B5EF4-FFF2-40B4-BE49-F238E27FC236}">
                  <a16:creationId xmlns:a16="http://schemas.microsoft.com/office/drawing/2014/main" id="{97928D51-FAA7-422B-9A2B-C6D6A80698A1}"/>
                </a:ext>
              </a:extLst>
            </p:cNvPr>
            <p:cNvSpPr/>
            <p:nvPr/>
          </p:nvSpPr>
          <p:spPr>
            <a:xfrm>
              <a:off x="2347301" y="2450674"/>
              <a:ext cx="33466" cy="34620"/>
            </a:xfrm>
            <a:custGeom>
              <a:avLst/>
              <a:gdLst/>
              <a:ahLst/>
              <a:cxnLst/>
              <a:rect l="l" t="t" r="r" b="b"/>
              <a:pathLst>
                <a:path w="1276" h="1320" extrusionOk="0">
                  <a:moveTo>
                    <a:pt x="1117" y="1"/>
                  </a:moveTo>
                  <a:cubicBezTo>
                    <a:pt x="501" y="1"/>
                    <a:pt x="6" y="501"/>
                    <a:pt x="1" y="1112"/>
                  </a:cubicBezTo>
                  <a:lnTo>
                    <a:pt x="1" y="1319"/>
                  </a:lnTo>
                  <a:lnTo>
                    <a:pt x="63" y="1300"/>
                  </a:lnTo>
                  <a:lnTo>
                    <a:pt x="121" y="1300"/>
                  </a:lnTo>
                  <a:cubicBezTo>
                    <a:pt x="121" y="1300"/>
                    <a:pt x="159" y="1300"/>
                    <a:pt x="217" y="1295"/>
                  </a:cubicBezTo>
                  <a:lnTo>
                    <a:pt x="217" y="1112"/>
                  </a:lnTo>
                  <a:lnTo>
                    <a:pt x="212" y="1112"/>
                  </a:lnTo>
                  <a:cubicBezTo>
                    <a:pt x="212" y="520"/>
                    <a:pt x="679" y="30"/>
                    <a:pt x="1276" y="1"/>
                  </a:cubicBezTo>
                  <a:close/>
                </a:path>
              </a:pathLst>
            </a:custGeom>
            <a:solidFill>
              <a:srgbClr val="849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30;p68">
              <a:extLst>
                <a:ext uri="{FF2B5EF4-FFF2-40B4-BE49-F238E27FC236}">
                  <a16:creationId xmlns:a16="http://schemas.microsoft.com/office/drawing/2014/main" id="{8E44797E-0E49-4E81-974C-EA72FF47EA6E}"/>
                </a:ext>
              </a:extLst>
            </p:cNvPr>
            <p:cNvSpPr/>
            <p:nvPr/>
          </p:nvSpPr>
          <p:spPr>
            <a:xfrm>
              <a:off x="2230326" y="2662304"/>
              <a:ext cx="35984" cy="49885"/>
            </a:xfrm>
            <a:custGeom>
              <a:avLst/>
              <a:gdLst/>
              <a:ahLst/>
              <a:cxnLst/>
              <a:rect l="l" t="t" r="r" b="b"/>
              <a:pathLst>
                <a:path w="1372" h="1902" extrusionOk="0">
                  <a:moveTo>
                    <a:pt x="1271" y="1"/>
                  </a:moveTo>
                  <a:lnTo>
                    <a:pt x="1232" y="35"/>
                  </a:lnTo>
                  <a:cubicBezTo>
                    <a:pt x="837" y="362"/>
                    <a:pt x="318" y="463"/>
                    <a:pt x="44" y="492"/>
                  </a:cubicBezTo>
                  <a:lnTo>
                    <a:pt x="0" y="497"/>
                  </a:lnTo>
                  <a:lnTo>
                    <a:pt x="0" y="1132"/>
                  </a:lnTo>
                  <a:cubicBezTo>
                    <a:pt x="0" y="1555"/>
                    <a:pt x="347" y="1897"/>
                    <a:pt x="770" y="1902"/>
                  </a:cubicBezTo>
                  <a:lnTo>
                    <a:pt x="1020" y="1902"/>
                  </a:lnTo>
                  <a:cubicBezTo>
                    <a:pt x="616" y="1873"/>
                    <a:pt x="303" y="1536"/>
                    <a:pt x="303" y="1132"/>
                  </a:cubicBezTo>
                  <a:lnTo>
                    <a:pt x="303" y="497"/>
                  </a:lnTo>
                  <a:lnTo>
                    <a:pt x="342" y="492"/>
                  </a:lnTo>
                  <a:cubicBezTo>
                    <a:pt x="582" y="468"/>
                    <a:pt x="1006" y="386"/>
                    <a:pt x="1372" y="155"/>
                  </a:cubicBezTo>
                  <a:cubicBezTo>
                    <a:pt x="1343" y="116"/>
                    <a:pt x="1319" y="83"/>
                    <a:pt x="1299" y="44"/>
                  </a:cubicBezTo>
                  <a:lnTo>
                    <a:pt x="1271" y="1"/>
                  </a:lnTo>
                  <a:close/>
                </a:path>
              </a:pathLst>
            </a:custGeom>
            <a:solidFill>
              <a:srgbClr val="D5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31;p68">
              <a:extLst>
                <a:ext uri="{FF2B5EF4-FFF2-40B4-BE49-F238E27FC236}">
                  <a16:creationId xmlns:a16="http://schemas.microsoft.com/office/drawing/2014/main" id="{3FD7ECD8-A8E7-49A7-9EAC-7E56ACF1EA2A}"/>
                </a:ext>
              </a:extLst>
            </p:cNvPr>
            <p:cNvSpPr/>
            <p:nvPr/>
          </p:nvSpPr>
          <p:spPr>
            <a:xfrm>
              <a:off x="2222484" y="2632142"/>
              <a:ext cx="33361" cy="34751"/>
            </a:xfrm>
            <a:custGeom>
              <a:avLst/>
              <a:gdLst/>
              <a:ahLst/>
              <a:cxnLst/>
              <a:rect l="l" t="t" r="r" b="b"/>
              <a:pathLst>
                <a:path w="1272" h="1325" extrusionOk="0">
                  <a:moveTo>
                    <a:pt x="1112" y="1"/>
                  </a:moveTo>
                  <a:cubicBezTo>
                    <a:pt x="501" y="6"/>
                    <a:pt x="1" y="501"/>
                    <a:pt x="1" y="1117"/>
                  </a:cubicBezTo>
                  <a:lnTo>
                    <a:pt x="1" y="1324"/>
                  </a:lnTo>
                  <a:lnTo>
                    <a:pt x="63" y="1305"/>
                  </a:lnTo>
                  <a:lnTo>
                    <a:pt x="121" y="1305"/>
                  </a:lnTo>
                  <a:cubicBezTo>
                    <a:pt x="121" y="1305"/>
                    <a:pt x="155" y="1305"/>
                    <a:pt x="213" y="1300"/>
                  </a:cubicBezTo>
                  <a:lnTo>
                    <a:pt x="213" y="1127"/>
                  </a:lnTo>
                  <a:lnTo>
                    <a:pt x="213" y="1112"/>
                  </a:lnTo>
                  <a:cubicBezTo>
                    <a:pt x="213" y="521"/>
                    <a:pt x="679" y="30"/>
                    <a:pt x="1271" y="1"/>
                  </a:cubicBezTo>
                  <a:close/>
                </a:path>
              </a:pathLst>
            </a:custGeom>
            <a:solidFill>
              <a:srgbClr val="849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32;p68">
              <a:extLst>
                <a:ext uri="{FF2B5EF4-FFF2-40B4-BE49-F238E27FC236}">
                  <a16:creationId xmlns:a16="http://schemas.microsoft.com/office/drawing/2014/main" id="{338E64CE-3BE3-4E84-9C94-B5E3A70749DB}"/>
                </a:ext>
              </a:extLst>
            </p:cNvPr>
            <p:cNvSpPr/>
            <p:nvPr/>
          </p:nvSpPr>
          <p:spPr>
            <a:xfrm>
              <a:off x="2480065" y="2662304"/>
              <a:ext cx="35984" cy="49885"/>
            </a:xfrm>
            <a:custGeom>
              <a:avLst/>
              <a:gdLst/>
              <a:ahLst/>
              <a:cxnLst/>
              <a:rect l="l" t="t" r="r" b="b"/>
              <a:pathLst>
                <a:path w="1372" h="1902" extrusionOk="0">
                  <a:moveTo>
                    <a:pt x="1271" y="1"/>
                  </a:moveTo>
                  <a:lnTo>
                    <a:pt x="1232" y="35"/>
                  </a:lnTo>
                  <a:cubicBezTo>
                    <a:pt x="838" y="362"/>
                    <a:pt x="318" y="463"/>
                    <a:pt x="44" y="492"/>
                  </a:cubicBezTo>
                  <a:lnTo>
                    <a:pt x="1" y="497"/>
                  </a:lnTo>
                  <a:lnTo>
                    <a:pt x="1" y="1132"/>
                  </a:lnTo>
                  <a:cubicBezTo>
                    <a:pt x="1" y="1555"/>
                    <a:pt x="347" y="1897"/>
                    <a:pt x="771" y="1902"/>
                  </a:cubicBezTo>
                  <a:lnTo>
                    <a:pt x="1021" y="1902"/>
                  </a:lnTo>
                  <a:cubicBezTo>
                    <a:pt x="617" y="1873"/>
                    <a:pt x="304" y="1536"/>
                    <a:pt x="304" y="1132"/>
                  </a:cubicBezTo>
                  <a:lnTo>
                    <a:pt x="304" y="497"/>
                  </a:lnTo>
                  <a:lnTo>
                    <a:pt x="347" y="492"/>
                  </a:lnTo>
                  <a:cubicBezTo>
                    <a:pt x="588" y="468"/>
                    <a:pt x="1006" y="386"/>
                    <a:pt x="1372" y="155"/>
                  </a:cubicBezTo>
                  <a:cubicBezTo>
                    <a:pt x="1343" y="116"/>
                    <a:pt x="1324" y="83"/>
                    <a:pt x="1300" y="44"/>
                  </a:cubicBezTo>
                  <a:lnTo>
                    <a:pt x="1271" y="1"/>
                  </a:lnTo>
                  <a:close/>
                </a:path>
              </a:pathLst>
            </a:custGeom>
            <a:solidFill>
              <a:srgbClr val="D5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33;p68">
              <a:extLst>
                <a:ext uri="{FF2B5EF4-FFF2-40B4-BE49-F238E27FC236}">
                  <a16:creationId xmlns:a16="http://schemas.microsoft.com/office/drawing/2014/main" id="{A97B7731-6763-47CF-B7F1-7B091CC09C9B}"/>
                </a:ext>
              </a:extLst>
            </p:cNvPr>
            <p:cNvSpPr/>
            <p:nvPr/>
          </p:nvSpPr>
          <p:spPr>
            <a:xfrm>
              <a:off x="2472249" y="2632142"/>
              <a:ext cx="33335" cy="34751"/>
            </a:xfrm>
            <a:custGeom>
              <a:avLst/>
              <a:gdLst/>
              <a:ahLst/>
              <a:cxnLst/>
              <a:rect l="l" t="t" r="r" b="b"/>
              <a:pathLst>
                <a:path w="1271" h="1325" extrusionOk="0">
                  <a:moveTo>
                    <a:pt x="1112" y="1"/>
                  </a:moveTo>
                  <a:cubicBezTo>
                    <a:pt x="501" y="6"/>
                    <a:pt x="0" y="501"/>
                    <a:pt x="0" y="1117"/>
                  </a:cubicBezTo>
                  <a:lnTo>
                    <a:pt x="0" y="1324"/>
                  </a:lnTo>
                  <a:lnTo>
                    <a:pt x="63" y="1305"/>
                  </a:lnTo>
                  <a:lnTo>
                    <a:pt x="121" y="1305"/>
                  </a:lnTo>
                  <a:cubicBezTo>
                    <a:pt x="121" y="1305"/>
                    <a:pt x="159" y="1305"/>
                    <a:pt x="212" y="1300"/>
                  </a:cubicBezTo>
                  <a:lnTo>
                    <a:pt x="212" y="1127"/>
                  </a:lnTo>
                  <a:lnTo>
                    <a:pt x="212" y="1112"/>
                  </a:lnTo>
                  <a:cubicBezTo>
                    <a:pt x="212" y="521"/>
                    <a:pt x="679" y="30"/>
                    <a:pt x="1271" y="1"/>
                  </a:cubicBezTo>
                  <a:close/>
                </a:path>
              </a:pathLst>
            </a:custGeom>
            <a:solidFill>
              <a:srgbClr val="849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734;p68">
              <a:extLst>
                <a:ext uri="{FF2B5EF4-FFF2-40B4-BE49-F238E27FC236}">
                  <a16:creationId xmlns:a16="http://schemas.microsoft.com/office/drawing/2014/main" id="{BA87586B-826B-4F88-9BC9-C50B1204A3FB}"/>
                </a:ext>
              </a:extLst>
            </p:cNvPr>
            <p:cNvSpPr/>
            <p:nvPr/>
          </p:nvSpPr>
          <p:spPr>
            <a:xfrm>
              <a:off x="2313835" y="2622648"/>
              <a:ext cx="121774" cy="102313"/>
            </a:xfrm>
            <a:custGeom>
              <a:avLst/>
              <a:gdLst/>
              <a:ahLst/>
              <a:cxnLst/>
              <a:rect l="l" t="t" r="r" b="b"/>
              <a:pathLst>
                <a:path w="4643" h="3901" extrusionOk="0">
                  <a:moveTo>
                    <a:pt x="2321" y="1"/>
                  </a:moveTo>
                  <a:cubicBezTo>
                    <a:pt x="2208" y="1"/>
                    <a:pt x="2095" y="77"/>
                    <a:pt x="2095" y="228"/>
                  </a:cubicBezTo>
                  <a:lnTo>
                    <a:pt x="2095" y="2393"/>
                  </a:lnTo>
                  <a:lnTo>
                    <a:pt x="223" y="3476"/>
                  </a:lnTo>
                  <a:cubicBezTo>
                    <a:pt x="0" y="3602"/>
                    <a:pt x="125" y="3901"/>
                    <a:pt x="328" y="3901"/>
                  </a:cubicBezTo>
                  <a:cubicBezTo>
                    <a:pt x="366" y="3901"/>
                    <a:pt x="407" y="3890"/>
                    <a:pt x="449" y="3866"/>
                  </a:cubicBezTo>
                  <a:lnTo>
                    <a:pt x="2321" y="2783"/>
                  </a:lnTo>
                  <a:lnTo>
                    <a:pt x="4197" y="3866"/>
                  </a:lnTo>
                  <a:cubicBezTo>
                    <a:pt x="4239" y="3890"/>
                    <a:pt x="4279" y="3901"/>
                    <a:pt x="4317" y="3901"/>
                  </a:cubicBezTo>
                  <a:cubicBezTo>
                    <a:pt x="4517" y="3901"/>
                    <a:pt x="4642" y="3602"/>
                    <a:pt x="4424" y="3476"/>
                  </a:cubicBezTo>
                  <a:lnTo>
                    <a:pt x="2547" y="2393"/>
                  </a:lnTo>
                  <a:lnTo>
                    <a:pt x="2547" y="228"/>
                  </a:lnTo>
                  <a:cubicBezTo>
                    <a:pt x="2547" y="77"/>
                    <a:pt x="2434" y="1"/>
                    <a:pt x="23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35;p68">
              <a:extLst>
                <a:ext uri="{FF2B5EF4-FFF2-40B4-BE49-F238E27FC236}">
                  <a16:creationId xmlns:a16="http://schemas.microsoft.com/office/drawing/2014/main" id="{B1D82948-AC38-4CD7-ACE4-66061B69E044}"/>
                </a:ext>
              </a:extLst>
            </p:cNvPr>
            <p:cNvSpPr/>
            <p:nvPr/>
          </p:nvSpPr>
          <p:spPr>
            <a:xfrm>
              <a:off x="2314490" y="2439816"/>
              <a:ext cx="127125" cy="169771"/>
            </a:xfrm>
            <a:custGeom>
              <a:avLst/>
              <a:gdLst/>
              <a:ahLst/>
              <a:cxnLst/>
              <a:rect l="l" t="t" r="r" b="b"/>
              <a:pathLst>
                <a:path w="4847" h="6473" extrusionOk="0">
                  <a:moveTo>
                    <a:pt x="2378" y="453"/>
                  </a:moveTo>
                  <a:lnTo>
                    <a:pt x="2378" y="458"/>
                  </a:lnTo>
                  <a:lnTo>
                    <a:pt x="2488" y="458"/>
                  </a:lnTo>
                  <a:cubicBezTo>
                    <a:pt x="3075" y="458"/>
                    <a:pt x="3552" y="934"/>
                    <a:pt x="3552" y="1526"/>
                  </a:cubicBezTo>
                  <a:lnTo>
                    <a:pt x="3552" y="1666"/>
                  </a:lnTo>
                  <a:lnTo>
                    <a:pt x="3537" y="1666"/>
                  </a:lnTo>
                  <a:cubicBezTo>
                    <a:pt x="3220" y="1594"/>
                    <a:pt x="3119" y="1175"/>
                    <a:pt x="3119" y="1170"/>
                  </a:cubicBezTo>
                  <a:cubicBezTo>
                    <a:pt x="3093" y="1058"/>
                    <a:pt x="2996" y="994"/>
                    <a:pt x="2897" y="994"/>
                  </a:cubicBezTo>
                  <a:cubicBezTo>
                    <a:pt x="2829" y="994"/>
                    <a:pt x="2761" y="1024"/>
                    <a:pt x="2714" y="1088"/>
                  </a:cubicBezTo>
                  <a:cubicBezTo>
                    <a:pt x="2305" y="1651"/>
                    <a:pt x="1396" y="1661"/>
                    <a:pt x="1382" y="1661"/>
                  </a:cubicBezTo>
                  <a:lnTo>
                    <a:pt x="1309" y="1661"/>
                  </a:lnTo>
                  <a:lnTo>
                    <a:pt x="1309" y="1517"/>
                  </a:lnTo>
                  <a:cubicBezTo>
                    <a:pt x="1314" y="930"/>
                    <a:pt x="1791" y="458"/>
                    <a:pt x="2378" y="453"/>
                  </a:cubicBezTo>
                  <a:close/>
                  <a:moveTo>
                    <a:pt x="3711" y="2286"/>
                  </a:moveTo>
                  <a:lnTo>
                    <a:pt x="3739" y="2291"/>
                  </a:lnTo>
                  <a:cubicBezTo>
                    <a:pt x="3812" y="2373"/>
                    <a:pt x="3802" y="2503"/>
                    <a:pt x="3711" y="2570"/>
                  </a:cubicBezTo>
                  <a:lnTo>
                    <a:pt x="3711" y="2286"/>
                  </a:lnTo>
                  <a:close/>
                  <a:moveTo>
                    <a:pt x="1155" y="2291"/>
                  </a:moveTo>
                  <a:lnTo>
                    <a:pt x="1155" y="2575"/>
                  </a:lnTo>
                  <a:cubicBezTo>
                    <a:pt x="1103" y="2541"/>
                    <a:pt x="1069" y="2479"/>
                    <a:pt x="1074" y="2416"/>
                  </a:cubicBezTo>
                  <a:lnTo>
                    <a:pt x="1074" y="2416"/>
                  </a:lnTo>
                  <a:lnTo>
                    <a:pt x="1074" y="2421"/>
                  </a:lnTo>
                  <a:cubicBezTo>
                    <a:pt x="1074" y="2373"/>
                    <a:pt x="1088" y="2335"/>
                    <a:pt x="1117" y="2301"/>
                  </a:cubicBezTo>
                  <a:cubicBezTo>
                    <a:pt x="1131" y="2296"/>
                    <a:pt x="1141" y="2296"/>
                    <a:pt x="1155" y="2291"/>
                  </a:cubicBezTo>
                  <a:close/>
                  <a:moveTo>
                    <a:pt x="2820" y="1627"/>
                  </a:moveTo>
                  <a:cubicBezTo>
                    <a:pt x="2921" y="1805"/>
                    <a:pt x="3075" y="1954"/>
                    <a:pt x="3258" y="2046"/>
                  </a:cubicBezTo>
                  <a:lnTo>
                    <a:pt x="3258" y="2691"/>
                  </a:lnTo>
                  <a:cubicBezTo>
                    <a:pt x="3258" y="3090"/>
                    <a:pt x="2936" y="3412"/>
                    <a:pt x="2536" y="3412"/>
                  </a:cubicBezTo>
                  <a:lnTo>
                    <a:pt x="2330" y="3412"/>
                  </a:lnTo>
                  <a:cubicBezTo>
                    <a:pt x="1930" y="3412"/>
                    <a:pt x="1608" y="3090"/>
                    <a:pt x="1608" y="2691"/>
                  </a:cubicBezTo>
                  <a:lnTo>
                    <a:pt x="1608" y="2099"/>
                  </a:lnTo>
                  <a:cubicBezTo>
                    <a:pt x="1901" y="2065"/>
                    <a:pt x="2421" y="1964"/>
                    <a:pt x="2820" y="1627"/>
                  </a:cubicBezTo>
                  <a:close/>
                  <a:moveTo>
                    <a:pt x="2676" y="3855"/>
                  </a:moveTo>
                  <a:lnTo>
                    <a:pt x="2676" y="3975"/>
                  </a:lnTo>
                  <a:lnTo>
                    <a:pt x="2426" y="4240"/>
                  </a:lnTo>
                  <a:lnTo>
                    <a:pt x="2190" y="4009"/>
                  </a:lnTo>
                  <a:lnTo>
                    <a:pt x="2190" y="3855"/>
                  </a:lnTo>
                  <a:cubicBezTo>
                    <a:pt x="2238" y="3865"/>
                    <a:pt x="2286" y="3865"/>
                    <a:pt x="2330" y="3865"/>
                  </a:cubicBezTo>
                  <a:lnTo>
                    <a:pt x="2536" y="3865"/>
                  </a:lnTo>
                  <a:cubicBezTo>
                    <a:pt x="2585" y="3865"/>
                    <a:pt x="2628" y="3865"/>
                    <a:pt x="2676" y="3855"/>
                  </a:cubicBezTo>
                  <a:close/>
                  <a:moveTo>
                    <a:pt x="2378" y="1"/>
                  </a:moveTo>
                  <a:cubicBezTo>
                    <a:pt x="1540" y="1"/>
                    <a:pt x="857" y="684"/>
                    <a:pt x="857" y="1521"/>
                  </a:cubicBezTo>
                  <a:lnTo>
                    <a:pt x="857" y="1921"/>
                  </a:lnTo>
                  <a:cubicBezTo>
                    <a:pt x="405" y="2286"/>
                    <a:pt x="636" y="3018"/>
                    <a:pt x="1213" y="3056"/>
                  </a:cubicBezTo>
                  <a:cubicBezTo>
                    <a:pt x="1305" y="3326"/>
                    <a:pt x="1492" y="3557"/>
                    <a:pt x="1738" y="3706"/>
                  </a:cubicBezTo>
                  <a:lnTo>
                    <a:pt x="1738" y="3831"/>
                  </a:lnTo>
                  <a:lnTo>
                    <a:pt x="809" y="4192"/>
                  </a:lnTo>
                  <a:cubicBezTo>
                    <a:pt x="727" y="4221"/>
                    <a:pt x="1" y="4509"/>
                    <a:pt x="1" y="5433"/>
                  </a:cubicBezTo>
                  <a:lnTo>
                    <a:pt x="1" y="6242"/>
                  </a:lnTo>
                  <a:cubicBezTo>
                    <a:pt x="1" y="6367"/>
                    <a:pt x="102" y="6468"/>
                    <a:pt x="227" y="6473"/>
                  </a:cubicBezTo>
                  <a:lnTo>
                    <a:pt x="804" y="6473"/>
                  </a:lnTo>
                  <a:cubicBezTo>
                    <a:pt x="1103" y="6473"/>
                    <a:pt x="1103" y="6016"/>
                    <a:pt x="804" y="6016"/>
                  </a:cubicBezTo>
                  <a:lnTo>
                    <a:pt x="453" y="6016"/>
                  </a:lnTo>
                  <a:lnTo>
                    <a:pt x="453" y="5438"/>
                  </a:lnTo>
                  <a:cubicBezTo>
                    <a:pt x="453" y="4808"/>
                    <a:pt x="944" y="4625"/>
                    <a:pt x="963" y="4620"/>
                  </a:cubicBezTo>
                  <a:lnTo>
                    <a:pt x="973" y="4615"/>
                  </a:lnTo>
                  <a:lnTo>
                    <a:pt x="1824" y="4283"/>
                  </a:lnTo>
                  <a:lnTo>
                    <a:pt x="2277" y="4721"/>
                  </a:lnTo>
                  <a:cubicBezTo>
                    <a:pt x="2315" y="4764"/>
                    <a:pt x="2373" y="4789"/>
                    <a:pt x="2431" y="4789"/>
                  </a:cubicBezTo>
                  <a:lnTo>
                    <a:pt x="2435" y="4789"/>
                  </a:lnTo>
                  <a:cubicBezTo>
                    <a:pt x="2498" y="4784"/>
                    <a:pt x="2556" y="4760"/>
                    <a:pt x="2594" y="4716"/>
                  </a:cubicBezTo>
                  <a:lnTo>
                    <a:pt x="3022" y="4274"/>
                  </a:lnTo>
                  <a:lnTo>
                    <a:pt x="3869" y="4615"/>
                  </a:lnTo>
                  <a:lnTo>
                    <a:pt x="3879" y="4620"/>
                  </a:lnTo>
                  <a:cubicBezTo>
                    <a:pt x="3903" y="4625"/>
                    <a:pt x="4394" y="4808"/>
                    <a:pt x="4394" y="5438"/>
                  </a:cubicBezTo>
                  <a:lnTo>
                    <a:pt x="4394" y="6016"/>
                  </a:lnTo>
                  <a:lnTo>
                    <a:pt x="1526" y="6016"/>
                  </a:lnTo>
                  <a:cubicBezTo>
                    <a:pt x="1223" y="6016"/>
                    <a:pt x="1223" y="6473"/>
                    <a:pt x="1526" y="6473"/>
                  </a:cubicBezTo>
                  <a:lnTo>
                    <a:pt x="4620" y="6473"/>
                  </a:lnTo>
                  <a:cubicBezTo>
                    <a:pt x="4745" y="6468"/>
                    <a:pt x="4846" y="6367"/>
                    <a:pt x="4846" y="6242"/>
                  </a:cubicBezTo>
                  <a:lnTo>
                    <a:pt x="4846" y="5438"/>
                  </a:lnTo>
                  <a:cubicBezTo>
                    <a:pt x="4846" y="4519"/>
                    <a:pt x="4124" y="4226"/>
                    <a:pt x="4033" y="4192"/>
                  </a:cubicBezTo>
                  <a:lnTo>
                    <a:pt x="3133" y="3831"/>
                  </a:lnTo>
                  <a:lnTo>
                    <a:pt x="3133" y="3706"/>
                  </a:lnTo>
                  <a:cubicBezTo>
                    <a:pt x="3378" y="3562"/>
                    <a:pt x="3566" y="3331"/>
                    <a:pt x="3658" y="3056"/>
                  </a:cubicBezTo>
                  <a:cubicBezTo>
                    <a:pt x="4230" y="3008"/>
                    <a:pt x="4452" y="2286"/>
                    <a:pt x="4009" y="1926"/>
                  </a:cubicBezTo>
                  <a:lnTo>
                    <a:pt x="4009" y="1526"/>
                  </a:lnTo>
                  <a:cubicBezTo>
                    <a:pt x="4009" y="684"/>
                    <a:pt x="3326" y="1"/>
                    <a:pt x="24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36;p68">
              <a:extLst>
                <a:ext uri="{FF2B5EF4-FFF2-40B4-BE49-F238E27FC236}">
                  <a16:creationId xmlns:a16="http://schemas.microsoft.com/office/drawing/2014/main" id="{2E376526-826A-45E0-9693-83FB2E37E7CF}"/>
                </a:ext>
              </a:extLst>
            </p:cNvPr>
            <p:cNvSpPr/>
            <p:nvPr/>
          </p:nvSpPr>
          <p:spPr>
            <a:xfrm>
              <a:off x="2439045" y="2621546"/>
              <a:ext cx="127256" cy="169639"/>
            </a:xfrm>
            <a:custGeom>
              <a:avLst/>
              <a:gdLst/>
              <a:ahLst/>
              <a:cxnLst/>
              <a:rect l="l" t="t" r="r" b="b"/>
              <a:pathLst>
                <a:path w="4852" h="6468" extrusionOk="0">
                  <a:moveTo>
                    <a:pt x="2378" y="453"/>
                  </a:moveTo>
                  <a:lnTo>
                    <a:pt x="2378" y="458"/>
                  </a:lnTo>
                  <a:lnTo>
                    <a:pt x="2489" y="458"/>
                  </a:lnTo>
                  <a:cubicBezTo>
                    <a:pt x="3076" y="458"/>
                    <a:pt x="3557" y="934"/>
                    <a:pt x="3557" y="1521"/>
                  </a:cubicBezTo>
                  <a:lnTo>
                    <a:pt x="3557" y="1666"/>
                  </a:lnTo>
                  <a:lnTo>
                    <a:pt x="3537" y="1666"/>
                  </a:lnTo>
                  <a:cubicBezTo>
                    <a:pt x="3225" y="1593"/>
                    <a:pt x="3124" y="1175"/>
                    <a:pt x="3124" y="1175"/>
                  </a:cubicBezTo>
                  <a:cubicBezTo>
                    <a:pt x="3098" y="1060"/>
                    <a:pt x="2998" y="995"/>
                    <a:pt x="2897" y="995"/>
                  </a:cubicBezTo>
                  <a:cubicBezTo>
                    <a:pt x="2829" y="995"/>
                    <a:pt x="2761" y="1024"/>
                    <a:pt x="2715" y="1088"/>
                  </a:cubicBezTo>
                  <a:cubicBezTo>
                    <a:pt x="2310" y="1656"/>
                    <a:pt x="1396" y="1661"/>
                    <a:pt x="1387" y="1661"/>
                  </a:cubicBezTo>
                  <a:lnTo>
                    <a:pt x="1334" y="1661"/>
                  </a:lnTo>
                  <a:lnTo>
                    <a:pt x="1319" y="1666"/>
                  </a:lnTo>
                  <a:lnTo>
                    <a:pt x="1314" y="1666"/>
                  </a:lnTo>
                  <a:lnTo>
                    <a:pt x="1314" y="1521"/>
                  </a:lnTo>
                  <a:cubicBezTo>
                    <a:pt x="1314" y="929"/>
                    <a:pt x="1791" y="453"/>
                    <a:pt x="2378" y="453"/>
                  </a:cubicBezTo>
                  <a:close/>
                  <a:moveTo>
                    <a:pt x="3715" y="2286"/>
                  </a:moveTo>
                  <a:lnTo>
                    <a:pt x="3740" y="2291"/>
                  </a:lnTo>
                  <a:cubicBezTo>
                    <a:pt x="3817" y="2373"/>
                    <a:pt x="3802" y="2503"/>
                    <a:pt x="3715" y="2565"/>
                  </a:cubicBezTo>
                  <a:lnTo>
                    <a:pt x="3715" y="2286"/>
                  </a:lnTo>
                  <a:close/>
                  <a:moveTo>
                    <a:pt x="1156" y="2286"/>
                  </a:moveTo>
                  <a:lnTo>
                    <a:pt x="1156" y="2575"/>
                  </a:lnTo>
                  <a:cubicBezTo>
                    <a:pt x="1103" y="2537"/>
                    <a:pt x="1074" y="2479"/>
                    <a:pt x="1074" y="2416"/>
                  </a:cubicBezTo>
                  <a:cubicBezTo>
                    <a:pt x="1074" y="2373"/>
                    <a:pt x="1088" y="2330"/>
                    <a:pt x="1122" y="2296"/>
                  </a:cubicBezTo>
                  <a:cubicBezTo>
                    <a:pt x="1132" y="2296"/>
                    <a:pt x="1146" y="2291"/>
                    <a:pt x="1156" y="2286"/>
                  </a:cubicBezTo>
                  <a:close/>
                  <a:moveTo>
                    <a:pt x="2825" y="1627"/>
                  </a:moveTo>
                  <a:cubicBezTo>
                    <a:pt x="2926" y="1805"/>
                    <a:pt x="3076" y="1949"/>
                    <a:pt x="3258" y="2041"/>
                  </a:cubicBezTo>
                  <a:lnTo>
                    <a:pt x="3258" y="2690"/>
                  </a:lnTo>
                  <a:cubicBezTo>
                    <a:pt x="3258" y="3085"/>
                    <a:pt x="2936" y="3412"/>
                    <a:pt x="2537" y="3412"/>
                  </a:cubicBezTo>
                  <a:lnTo>
                    <a:pt x="2335" y="3412"/>
                  </a:lnTo>
                  <a:cubicBezTo>
                    <a:pt x="1935" y="3412"/>
                    <a:pt x="1613" y="3085"/>
                    <a:pt x="1613" y="2690"/>
                  </a:cubicBezTo>
                  <a:lnTo>
                    <a:pt x="1613" y="2094"/>
                  </a:lnTo>
                  <a:cubicBezTo>
                    <a:pt x="1906" y="2060"/>
                    <a:pt x="2426" y="1959"/>
                    <a:pt x="2825" y="1627"/>
                  </a:cubicBezTo>
                  <a:close/>
                  <a:moveTo>
                    <a:pt x="2676" y="3855"/>
                  </a:moveTo>
                  <a:lnTo>
                    <a:pt x="2676" y="3975"/>
                  </a:lnTo>
                  <a:lnTo>
                    <a:pt x="2431" y="4240"/>
                  </a:lnTo>
                  <a:lnTo>
                    <a:pt x="2195" y="4009"/>
                  </a:lnTo>
                  <a:lnTo>
                    <a:pt x="2195" y="3855"/>
                  </a:lnTo>
                  <a:cubicBezTo>
                    <a:pt x="2238" y="3860"/>
                    <a:pt x="2286" y="3865"/>
                    <a:pt x="2335" y="3865"/>
                  </a:cubicBezTo>
                  <a:lnTo>
                    <a:pt x="2537" y="3865"/>
                  </a:lnTo>
                  <a:cubicBezTo>
                    <a:pt x="2585" y="3865"/>
                    <a:pt x="2633" y="3860"/>
                    <a:pt x="2676" y="3855"/>
                  </a:cubicBezTo>
                  <a:close/>
                  <a:moveTo>
                    <a:pt x="2383" y="1"/>
                  </a:moveTo>
                  <a:cubicBezTo>
                    <a:pt x="1541" y="1"/>
                    <a:pt x="862" y="679"/>
                    <a:pt x="862" y="1521"/>
                  </a:cubicBezTo>
                  <a:lnTo>
                    <a:pt x="862" y="1921"/>
                  </a:lnTo>
                  <a:cubicBezTo>
                    <a:pt x="405" y="2286"/>
                    <a:pt x="636" y="3013"/>
                    <a:pt x="1218" y="3051"/>
                  </a:cubicBezTo>
                  <a:cubicBezTo>
                    <a:pt x="1310" y="3326"/>
                    <a:pt x="1492" y="3557"/>
                    <a:pt x="1743" y="3701"/>
                  </a:cubicBezTo>
                  <a:lnTo>
                    <a:pt x="1743" y="3826"/>
                  </a:lnTo>
                  <a:lnTo>
                    <a:pt x="814" y="4187"/>
                  </a:lnTo>
                  <a:cubicBezTo>
                    <a:pt x="727" y="4221"/>
                    <a:pt x="1" y="4509"/>
                    <a:pt x="1" y="5433"/>
                  </a:cubicBezTo>
                  <a:lnTo>
                    <a:pt x="1" y="6242"/>
                  </a:lnTo>
                  <a:cubicBezTo>
                    <a:pt x="1" y="6367"/>
                    <a:pt x="102" y="6468"/>
                    <a:pt x="227" y="6468"/>
                  </a:cubicBezTo>
                  <a:lnTo>
                    <a:pt x="804" y="6468"/>
                  </a:lnTo>
                  <a:cubicBezTo>
                    <a:pt x="1108" y="6468"/>
                    <a:pt x="1108" y="6015"/>
                    <a:pt x="804" y="6015"/>
                  </a:cubicBezTo>
                  <a:lnTo>
                    <a:pt x="453" y="6015"/>
                  </a:lnTo>
                  <a:lnTo>
                    <a:pt x="453" y="5433"/>
                  </a:lnTo>
                  <a:cubicBezTo>
                    <a:pt x="453" y="4808"/>
                    <a:pt x="944" y="4625"/>
                    <a:pt x="963" y="4615"/>
                  </a:cubicBezTo>
                  <a:lnTo>
                    <a:pt x="978" y="4615"/>
                  </a:lnTo>
                  <a:lnTo>
                    <a:pt x="1824" y="4283"/>
                  </a:lnTo>
                  <a:lnTo>
                    <a:pt x="2277" y="4721"/>
                  </a:lnTo>
                  <a:cubicBezTo>
                    <a:pt x="2320" y="4760"/>
                    <a:pt x="2378" y="4784"/>
                    <a:pt x="2436" y="4784"/>
                  </a:cubicBezTo>
                  <a:lnTo>
                    <a:pt x="2440" y="4784"/>
                  </a:lnTo>
                  <a:cubicBezTo>
                    <a:pt x="2498" y="4784"/>
                    <a:pt x="2556" y="4760"/>
                    <a:pt x="2599" y="4716"/>
                  </a:cubicBezTo>
                  <a:lnTo>
                    <a:pt x="3027" y="4274"/>
                  </a:lnTo>
                  <a:lnTo>
                    <a:pt x="3874" y="4615"/>
                  </a:lnTo>
                  <a:lnTo>
                    <a:pt x="3884" y="4615"/>
                  </a:lnTo>
                  <a:cubicBezTo>
                    <a:pt x="3903" y="4625"/>
                    <a:pt x="4394" y="4808"/>
                    <a:pt x="4394" y="5433"/>
                  </a:cubicBezTo>
                  <a:lnTo>
                    <a:pt x="4394" y="6015"/>
                  </a:lnTo>
                  <a:lnTo>
                    <a:pt x="1526" y="6015"/>
                  </a:lnTo>
                  <a:cubicBezTo>
                    <a:pt x="1223" y="6015"/>
                    <a:pt x="1223" y="6468"/>
                    <a:pt x="1526" y="6468"/>
                  </a:cubicBezTo>
                  <a:lnTo>
                    <a:pt x="4625" y="6468"/>
                  </a:lnTo>
                  <a:cubicBezTo>
                    <a:pt x="4750" y="6468"/>
                    <a:pt x="4851" y="6367"/>
                    <a:pt x="4851" y="6242"/>
                  </a:cubicBezTo>
                  <a:lnTo>
                    <a:pt x="4851" y="5433"/>
                  </a:lnTo>
                  <a:cubicBezTo>
                    <a:pt x="4846" y="4514"/>
                    <a:pt x="4124" y="4225"/>
                    <a:pt x="4038" y="4192"/>
                  </a:cubicBezTo>
                  <a:lnTo>
                    <a:pt x="3133" y="3831"/>
                  </a:lnTo>
                  <a:lnTo>
                    <a:pt x="3133" y="3706"/>
                  </a:lnTo>
                  <a:cubicBezTo>
                    <a:pt x="3383" y="3557"/>
                    <a:pt x="3566" y="3326"/>
                    <a:pt x="3658" y="3056"/>
                  </a:cubicBezTo>
                  <a:cubicBezTo>
                    <a:pt x="4230" y="3008"/>
                    <a:pt x="4457" y="2286"/>
                    <a:pt x="4009" y="1925"/>
                  </a:cubicBezTo>
                  <a:lnTo>
                    <a:pt x="4009" y="1521"/>
                  </a:lnTo>
                  <a:cubicBezTo>
                    <a:pt x="4009" y="684"/>
                    <a:pt x="3331" y="1"/>
                    <a:pt x="2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737;p68">
              <a:extLst>
                <a:ext uri="{FF2B5EF4-FFF2-40B4-BE49-F238E27FC236}">
                  <a16:creationId xmlns:a16="http://schemas.microsoft.com/office/drawing/2014/main" id="{B2CE598C-DAF2-4926-A56D-F7575CA1ACD3}"/>
                </a:ext>
              </a:extLst>
            </p:cNvPr>
            <p:cNvSpPr/>
            <p:nvPr/>
          </p:nvSpPr>
          <p:spPr>
            <a:xfrm>
              <a:off x="2189674" y="2621546"/>
              <a:ext cx="127125" cy="169771"/>
            </a:xfrm>
            <a:custGeom>
              <a:avLst/>
              <a:gdLst/>
              <a:ahLst/>
              <a:cxnLst/>
              <a:rect l="l" t="t" r="r" b="b"/>
              <a:pathLst>
                <a:path w="4847" h="6473" extrusionOk="0">
                  <a:moveTo>
                    <a:pt x="2378" y="453"/>
                  </a:moveTo>
                  <a:lnTo>
                    <a:pt x="2378" y="458"/>
                  </a:lnTo>
                  <a:lnTo>
                    <a:pt x="2484" y="458"/>
                  </a:lnTo>
                  <a:cubicBezTo>
                    <a:pt x="3076" y="458"/>
                    <a:pt x="3552" y="934"/>
                    <a:pt x="3552" y="1521"/>
                  </a:cubicBezTo>
                  <a:lnTo>
                    <a:pt x="3552" y="1666"/>
                  </a:lnTo>
                  <a:lnTo>
                    <a:pt x="3533" y="1666"/>
                  </a:lnTo>
                  <a:cubicBezTo>
                    <a:pt x="3220" y="1593"/>
                    <a:pt x="3119" y="1175"/>
                    <a:pt x="3119" y="1175"/>
                  </a:cubicBezTo>
                  <a:cubicBezTo>
                    <a:pt x="3093" y="1060"/>
                    <a:pt x="2993" y="995"/>
                    <a:pt x="2894" y="995"/>
                  </a:cubicBezTo>
                  <a:cubicBezTo>
                    <a:pt x="2826" y="995"/>
                    <a:pt x="2759" y="1024"/>
                    <a:pt x="2715" y="1088"/>
                  </a:cubicBezTo>
                  <a:cubicBezTo>
                    <a:pt x="2306" y="1656"/>
                    <a:pt x="1396" y="1661"/>
                    <a:pt x="1382" y="1661"/>
                  </a:cubicBezTo>
                  <a:lnTo>
                    <a:pt x="1329" y="1661"/>
                  </a:lnTo>
                  <a:lnTo>
                    <a:pt x="1314" y="1666"/>
                  </a:lnTo>
                  <a:lnTo>
                    <a:pt x="1310" y="1666"/>
                  </a:lnTo>
                  <a:lnTo>
                    <a:pt x="1310" y="1521"/>
                  </a:lnTo>
                  <a:cubicBezTo>
                    <a:pt x="1314" y="929"/>
                    <a:pt x="1791" y="453"/>
                    <a:pt x="2378" y="453"/>
                  </a:cubicBezTo>
                  <a:close/>
                  <a:moveTo>
                    <a:pt x="3711" y="2286"/>
                  </a:moveTo>
                  <a:lnTo>
                    <a:pt x="3740" y="2291"/>
                  </a:lnTo>
                  <a:cubicBezTo>
                    <a:pt x="3812" y="2373"/>
                    <a:pt x="3802" y="2503"/>
                    <a:pt x="3711" y="2565"/>
                  </a:cubicBezTo>
                  <a:lnTo>
                    <a:pt x="3711" y="2286"/>
                  </a:lnTo>
                  <a:close/>
                  <a:moveTo>
                    <a:pt x="1156" y="2286"/>
                  </a:moveTo>
                  <a:lnTo>
                    <a:pt x="1156" y="2575"/>
                  </a:lnTo>
                  <a:cubicBezTo>
                    <a:pt x="1103" y="2537"/>
                    <a:pt x="1069" y="2479"/>
                    <a:pt x="1074" y="2416"/>
                  </a:cubicBezTo>
                  <a:cubicBezTo>
                    <a:pt x="1074" y="2373"/>
                    <a:pt x="1088" y="2330"/>
                    <a:pt x="1117" y="2296"/>
                  </a:cubicBezTo>
                  <a:cubicBezTo>
                    <a:pt x="1132" y="2296"/>
                    <a:pt x="1141" y="2291"/>
                    <a:pt x="1156" y="2286"/>
                  </a:cubicBezTo>
                  <a:close/>
                  <a:moveTo>
                    <a:pt x="2821" y="1627"/>
                  </a:moveTo>
                  <a:cubicBezTo>
                    <a:pt x="2922" y="1805"/>
                    <a:pt x="3076" y="1949"/>
                    <a:pt x="3258" y="2041"/>
                  </a:cubicBezTo>
                  <a:lnTo>
                    <a:pt x="3258" y="2690"/>
                  </a:lnTo>
                  <a:cubicBezTo>
                    <a:pt x="3258" y="3085"/>
                    <a:pt x="2936" y="3412"/>
                    <a:pt x="2537" y="3412"/>
                  </a:cubicBezTo>
                  <a:lnTo>
                    <a:pt x="2330" y="3412"/>
                  </a:lnTo>
                  <a:cubicBezTo>
                    <a:pt x="1930" y="3412"/>
                    <a:pt x="1608" y="3085"/>
                    <a:pt x="1608" y="2690"/>
                  </a:cubicBezTo>
                  <a:lnTo>
                    <a:pt x="1608" y="2094"/>
                  </a:lnTo>
                  <a:cubicBezTo>
                    <a:pt x="1901" y="2060"/>
                    <a:pt x="2421" y="1959"/>
                    <a:pt x="2821" y="1627"/>
                  </a:cubicBezTo>
                  <a:close/>
                  <a:moveTo>
                    <a:pt x="2676" y="3855"/>
                  </a:moveTo>
                  <a:lnTo>
                    <a:pt x="2676" y="3975"/>
                  </a:lnTo>
                  <a:lnTo>
                    <a:pt x="2426" y="4240"/>
                  </a:lnTo>
                  <a:lnTo>
                    <a:pt x="2190" y="4009"/>
                  </a:lnTo>
                  <a:lnTo>
                    <a:pt x="2190" y="3855"/>
                  </a:lnTo>
                  <a:cubicBezTo>
                    <a:pt x="2238" y="3860"/>
                    <a:pt x="2286" y="3865"/>
                    <a:pt x="2330" y="3865"/>
                  </a:cubicBezTo>
                  <a:lnTo>
                    <a:pt x="2537" y="3865"/>
                  </a:lnTo>
                  <a:cubicBezTo>
                    <a:pt x="2585" y="3865"/>
                    <a:pt x="2628" y="3860"/>
                    <a:pt x="2676" y="3855"/>
                  </a:cubicBezTo>
                  <a:close/>
                  <a:moveTo>
                    <a:pt x="2378" y="1"/>
                  </a:moveTo>
                  <a:cubicBezTo>
                    <a:pt x="1541" y="1"/>
                    <a:pt x="857" y="684"/>
                    <a:pt x="857" y="1521"/>
                  </a:cubicBezTo>
                  <a:lnTo>
                    <a:pt x="857" y="1921"/>
                  </a:lnTo>
                  <a:cubicBezTo>
                    <a:pt x="405" y="2286"/>
                    <a:pt x="636" y="3018"/>
                    <a:pt x="1218" y="3056"/>
                  </a:cubicBezTo>
                  <a:cubicBezTo>
                    <a:pt x="1305" y="3330"/>
                    <a:pt x="1492" y="3561"/>
                    <a:pt x="1743" y="3706"/>
                  </a:cubicBezTo>
                  <a:lnTo>
                    <a:pt x="1743" y="3831"/>
                  </a:lnTo>
                  <a:lnTo>
                    <a:pt x="814" y="4192"/>
                  </a:lnTo>
                  <a:cubicBezTo>
                    <a:pt x="727" y="4221"/>
                    <a:pt x="1" y="4514"/>
                    <a:pt x="1" y="5433"/>
                  </a:cubicBezTo>
                  <a:lnTo>
                    <a:pt x="1" y="6242"/>
                  </a:lnTo>
                  <a:cubicBezTo>
                    <a:pt x="1" y="6367"/>
                    <a:pt x="102" y="6473"/>
                    <a:pt x="227" y="6473"/>
                  </a:cubicBezTo>
                  <a:lnTo>
                    <a:pt x="804" y="6473"/>
                  </a:lnTo>
                  <a:cubicBezTo>
                    <a:pt x="1108" y="6473"/>
                    <a:pt x="1108" y="6015"/>
                    <a:pt x="804" y="6015"/>
                  </a:cubicBezTo>
                  <a:lnTo>
                    <a:pt x="448" y="6015"/>
                  </a:lnTo>
                  <a:lnTo>
                    <a:pt x="448" y="5438"/>
                  </a:lnTo>
                  <a:cubicBezTo>
                    <a:pt x="448" y="4808"/>
                    <a:pt x="939" y="4625"/>
                    <a:pt x="958" y="4620"/>
                  </a:cubicBezTo>
                  <a:lnTo>
                    <a:pt x="968" y="4615"/>
                  </a:lnTo>
                  <a:lnTo>
                    <a:pt x="1820" y="4283"/>
                  </a:lnTo>
                  <a:lnTo>
                    <a:pt x="2272" y="4721"/>
                  </a:lnTo>
                  <a:cubicBezTo>
                    <a:pt x="2315" y="4764"/>
                    <a:pt x="2373" y="4788"/>
                    <a:pt x="2436" y="4788"/>
                  </a:cubicBezTo>
                  <a:cubicBezTo>
                    <a:pt x="2493" y="4784"/>
                    <a:pt x="2551" y="4760"/>
                    <a:pt x="2594" y="4716"/>
                  </a:cubicBezTo>
                  <a:lnTo>
                    <a:pt x="3018" y="4274"/>
                  </a:lnTo>
                  <a:lnTo>
                    <a:pt x="3869" y="4615"/>
                  </a:lnTo>
                  <a:lnTo>
                    <a:pt x="3879" y="4615"/>
                  </a:lnTo>
                  <a:cubicBezTo>
                    <a:pt x="3898" y="4625"/>
                    <a:pt x="4389" y="4808"/>
                    <a:pt x="4389" y="5433"/>
                  </a:cubicBezTo>
                  <a:lnTo>
                    <a:pt x="4389" y="6015"/>
                  </a:lnTo>
                  <a:lnTo>
                    <a:pt x="1521" y="6015"/>
                  </a:lnTo>
                  <a:cubicBezTo>
                    <a:pt x="1220" y="6015"/>
                    <a:pt x="1218" y="6468"/>
                    <a:pt x="1517" y="6468"/>
                  </a:cubicBezTo>
                  <a:cubicBezTo>
                    <a:pt x="1518" y="6468"/>
                    <a:pt x="1520" y="6468"/>
                    <a:pt x="1521" y="6468"/>
                  </a:cubicBezTo>
                  <a:lnTo>
                    <a:pt x="4615" y="6468"/>
                  </a:lnTo>
                  <a:cubicBezTo>
                    <a:pt x="4740" y="6468"/>
                    <a:pt x="4846" y="6367"/>
                    <a:pt x="4846" y="6242"/>
                  </a:cubicBezTo>
                  <a:lnTo>
                    <a:pt x="4846" y="5433"/>
                  </a:lnTo>
                  <a:cubicBezTo>
                    <a:pt x="4846" y="4514"/>
                    <a:pt x="4124" y="4225"/>
                    <a:pt x="4033" y="4192"/>
                  </a:cubicBezTo>
                  <a:lnTo>
                    <a:pt x="3133" y="3831"/>
                  </a:lnTo>
                  <a:lnTo>
                    <a:pt x="3133" y="3706"/>
                  </a:lnTo>
                  <a:cubicBezTo>
                    <a:pt x="3379" y="3557"/>
                    <a:pt x="3566" y="3326"/>
                    <a:pt x="3658" y="3056"/>
                  </a:cubicBezTo>
                  <a:cubicBezTo>
                    <a:pt x="4230" y="3008"/>
                    <a:pt x="4452" y="2286"/>
                    <a:pt x="4009" y="1925"/>
                  </a:cubicBezTo>
                  <a:lnTo>
                    <a:pt x="4009" y="1521"/>
                  </a:lnTo>
                  <a:cubicBezTo>
                    <a:pt x="4009" y="684"/>
                    <a:pt x="3326" y="1"/>
                    <a:pt x="2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3390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https://github.com/CarlosOrtiz-21/SpaceX_Data/blob/main/5.%20jupyter-labs-eda-dataviz%20.ipynb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n 5">
            <a:extLst>
              <a:ext uri="{FF2B5EF4-FFF2-40B4-BE49-F238E27FC236}">
                <a16:creationId xmlns:a16="http://schemas.microsoft.com/office/drawing/2014/main" id="{21DC5A9F-2F41-42C2-B07C-7FFC1FE02AAE}"/>
              </a:ext>
            </a:extLst>
          </p:cNvPr>
          <p:cNvPicPr>
            <a:picLocks noChangeAspect="1"/>
          </p:cNvPicPr>
          <p:nvPr/>
        </p:nvPicPr>
        <p:blipFill>
          <a:blip r:embed="rId3"/>
          <a:stretch>
            <a:fillRect/>
          </a:stretch>
        </p:blipFill>
        <p:spPr>
          <a:xfrm>
            <a:off x="7580386" y="1626167"/>
            <a:ext cx="3705225" cy="2295525"/>
          </a:xfrm>
          <a:prstGeom prst="rect">
            <a:avLst/>
          </a:prstGeom>
        </p:spPr>
      </p:pic>
      <p:pic>
        <p:nvPicPr>
          <p:cNvPr id="8" name="Imagen 7">
            <a:extLst>
              <a:ext uri="{FF2B5EF4-FFF2-40B4-BE49-F238E27FC236}">
                <a16:creationId xmlns:a16="http://schemas.microsoft.com/office/drawing/2014/main" id="{1CFDC8CA-2AA6-4489-97E2-A1CD5E7CDC0F}"/>
              </a:ext>
            </a:extLst>
          </p:cNvPr>
          <p:cNvPicPr>
            <a:picLocks noChangeAspect="1"/>
          </p:cNvPicPr>
          <p:nvPr/>
        </p:nvPicPr>
        <p:blipFill>
          <a:blip r:embed="rId4"/>
          <a:stretch>
            <a:fillRect/>
          </a:stretch>
        </p:blipFill>
        <p:spPr>
          <a:xfrm>
            <a:off x="7580386" y="4210931"/>
            <a:ext cx="4114800" cy="240982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564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https://github.com/CarlosOrtiz-21/SpaceX_Data/blob/main/4.%20jupyter-labs-eda-sql-coursera_sqllite_.ipynb</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GitHub URL : https://github.com/CarlosOrtiz-21/SpaceX_Data/blob/main/spacex_dash_app.py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https://github.com/CarlosOrtiz-21/SpaceX_Data/blob/main/7.%20SpaceX_Machine%20Learning%20Prediction_Part_5.ipynb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773871" cy="12163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21EAE617-8A1A-43A1-85C4-F9474E1DCDE1}"/>
              </a:ext>
            </a:extLst>
          </p:cNvPr>
          <p:cNvPicPr>
            <a:picLocks noChangeAspect="1"/>
          </p:cNvPicPr>
          <p:nvPr/>
        </p:nvPicPr>
        <p:blipFill>
          <a:blip r:embed="rId3"/>
          <a:stretch>
            <a:fillRect/>
          </a:stretch>
        </p:blipFill>
        <p:spPr>
          <a:xfrm>
            <a:off x="770011" y="3429000"/>
            <a:ext cx="10315575" cy="24193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9931856" cy="15201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a:t>
            </a:r>
            <a:r>
              <a:rPr lang="en-US" sz="2200" dirty="0" err="1">
                <a:solidFill>
                  <a:schemeClr val="accent3">
                    <a:lumMod val="25000"/>
                  </a:schemeClr>
                </a:solidFill>
                <a:latin typeface="Abadi" panose="020B0604020104020204" pitchFamily="34" charset="0"/>
              </a:rPr>
              <a:t>lauch</a:t>
            </a:r>
            <a:r>
              <a:rPr lang="en-US" sz="2200" dirty="0">
                <a:solidFill>
                  <a:schemeClr val="accent3">
                    <a:lumMod val="25000"/>
                  </a:schemeClr>
                </a:solidFill>
                <a:latin typeface="Abadi" panose="020B0604020104020204" pitchFamily="34" charset="0"/>
              </a:rPr>
              <a:t> site CCAFS SLA 40 the higher the </a:t>
            </a:r>
            <a:r>
              <a:rPr lang="en-US" sz="2200" dirty="0" err="1">
                <a:solidFill>
                  <a:schemeClr val="accent3">
                    <a:lumMod val="25000"/>
                  </a:schemeClr>
                </a:solidFill>
                <a:latin typeface="Abadi" panose="020B0604020104020204" pitchFamily="34" charset="0"/>
              </a:rPr>
              <a:t>succes</a:t>
            </a:r>
            <a:r>
              <a:rPr lang="en-US" sz="2200" dirty="0">
                <a:solidFill>
                  <a:schemeClr val="accent3">
                    <a:lumMod val="25000"/>
                  </a:schemeClr>
                </a:solidFill>
                <a:latin typeface="Abadi" panose="020B0604020104020204" pitchFamily="34" charset="0"/>
              </a:rPr>
              <a:t> rate for the </a:t>
            </a:r>
            <a:r>
              <a:rPr lang="en-US" sz="2200" dirty="0" err="1">
                <a:solidFill>
                  <a:schemeClr val="accent3">
                    <a:lumMod val="25000"/>
                  </a:schemeClr>
                </a:solidFill>
                <a:latin typeface="Abadi" panose="020B0604020104020204" pitchFamily="34" charset="0"/>
              </a:rPr>
              <a:t>lauching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69B49156-7D27-497F-AD99-BF3038C6F346}"/>
              </a:ext>
            </a:extLst>
          </p:cNvPr>
          <p:cNvPicPr>
            <a:picLocks noChangeAspect="1"/>
          </p:cNvPicPr>
          <p:nvPr/>
        </p:nvPicPr>
        <p:blipFill>
          <a:blip r:embed="rId3"/>
          <a:stretch>
            <a:fillRect/>
          </a:stretch>
        </p:blipFill>
        <p:spPr>
          <a:xfrm>
            <a:off x="770011" y="3927573"/>
            <a:ext cx="10344150" cy="25527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appreciate that the Orbit type ES-LI, GEO , HEO, SSO, VLEO have the best successful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496B89E2-3560-4E74-A1CF-44C32037A1B8}"/>
              </a:ext>
            </a:extLst>
          </p:cNvPr>
          <p:cNvPicPr>
            <a:picLocks noChangeAspect="1"/>
          </p:cNvPicPr>
          <p:nvPr/>
        </p:nvPicPr>
        <p:blipFill>
          <a:blip r:embed="rId3"/>
          <a:stretch>
            <a:fillRect/>
          </a:stretch>
        </p:blipFill>
        <p:spPr>
          <a:xfrm>
            <a:off x="5855053" y="2351723"/>
            <a:ext cx="5104426" cy="308952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see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C5876FBF-2596-4FDF-8CA9-613F836B4CB9}"/>
              </a:ext>
            </a:extLst>
          </p:cNvPr>
          <p:cNvPicPr>
            <a:picLocks noChangeAspect="1"/>
          </p:cNvPicPr>
          <p:nvPr/>
        </p:nvPicPr>
        <p:blipFill>
          <a:blip r:embed="rId3"/>
          <a:stretch>
            <a:fillRect/>
          </a:stretch>
        </p:blipFill>
        <p:spPr>
          <a:xfrm>
            <a:off x="6380868" y="2069756"/>
            <a:ext cx="3990975" cy="3352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5256D42A-4DB1-4729-8434-04B114969B5A}"/>
              </a:ext>
            </a:extLst>
          </p:cNvPr>
          <p:cNvPicPr>
            <a:picLocks noChangeAspect="1"/>
          </p:cNvPicPr>
          <p:nvPr/>
        </p:nvPicPr>
        <p:blipFill>
          <a:blip r:embed="rId3"/>
          <a:stretch>
            <a:fillRect/>
          </a:stretch>
        </p:blipFill>
        <p:spPr>
          <a:xfrm>
            <a:off x="6219721" y="1927215"/>
            <a:ext cx="4696633" cy="407195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the success rate since 2013 kept increasing till 2020.</a:t>
            </a:r>
          </a:p>
          <a:p>
            <a:pPr>
              <a:lnSpc>
                <a:spcPct val="100000"/>
              </a:lnSpc>
              <a:spcBef>
                <a:spcPts val="1400"/>
              </a:spcBef>
            </a:pPr>
            <a:r>
              <a:rPr lang="en-US" sz="2200" dirty="0">
                <a:solidFill>
                  <a:schemeClr val="accent3">
                    <a:lumMod val="25000"/>
                  </a:schemeClr>
                </a:solidFill>
                <a:latin typeface="Abadi" panose="020B0604020104020204" pitchFamily="34" charset="0"/>
              </a:rPr>
              <a:t>Each launching is more experience gained in that its what we appreciate in the graph.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B45280F2-D1EA-4FDB-BFE3-EC3070DEA069}"/>
              </a:ext>
            </a:extLst>
          </p:cNvPr>
          <p:cNvPicPr>
            <a:picLocks noChangeAspect="1"/>
          </p:cNvPicPr>
          <p:nvPr/>
        </p:nvPicPr>
        <p:blipFill>
          <a:blip r:embed="rId3"/>
          <a:stretch>
            <a:fillRect/>
          </a:stretch>
        </p:blipFill>
        <p:spPr>
          <a:xfrm>
            <a:off x="5832829" y="2182645"/>
            <a:ext cx="5452782" cy="359856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14612" cy="12449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7BAA181B-4B32-44B8-B774-9E8F1CEEEC93}"/>
              </a:ext>
            </a:extLst>
          </p:cNvPr>
          <p:cNvPicPr>
            <a:picLocks noChangeAspect="1"/>
          </p:cNvPicPr>
          <p:nvPr/>
        </p:nvPicPr>
        <p:blipFill>
          <a:blip r:embed="rId3"/>
          <a:stretch>
            <a:fillRect/>
          </a:stretch>
        </p:blipFill>
        <p:spPr>
          <a:xfrm>
            <a:off x="8209946" y="1825625"/>
            <a:ext cx="2604809" cy="3464887"/>
          </a:xfrm>
          <a:prstGeom prst="rect">
            <a:avLst/>
          </a:prstGeom>
        </p:spPr>
      </p:pic>
      <p:pic>
        <p:nvPicPr>
          <p:cNvPr id="8" name="Imagen 7">
            <a:extLst>
              <a:ext uri="{FF2B5EF4-FFF2-40B4-BE49-F238E27FC236}">
                <a16:creationId xmlns:a16="http://schemas.microsoft.com/office/drawing/2014/main" id="{D39B9166-F12A-4CCB-80E7-D911239C02CC}"/>
              </a:ext>
            </a:extLst>
          </p:cNvPr>
          <p:cNvPicPr>
            <a:picLocks noChangeAspect="1"/>
          </p:cNvPicPr>
          <p:nvPr/>
        </p:nvPicPr>
        <p:blipFill>
          <a:blip r:embed="rId4"/>
          <a:stretch>
            <a:fillRect/>
          </a:stretch>
        </p:blipFill>
        <p:spPr>
          <a:xfrm>
            <a:off x="930053" y="3808504"/>
            <a:ext cx="5752969" cy="70119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00803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78F2CB5F-F763-4A17-9425-0BE59FA6D228}"/>
              </a:ext>
            </a:extLst>
          </p:cNvPr>
          <p:cNvPicPr>
            <a:picLocks noChangeAspect="1"/>
          </p:cNvPicPr>
          <p:nvPr/>
        </p:nvPicPr>
        <p:blipFill>
          <a:blip r:embed="rId3"/>
          <a:stretch>
            <a:fillRect/>
          </a:stretch>
        </p:blipFill>
        <p:spPr>
          <a:xfrm>
            <a:off x="9446683" y="2177945"/>
            <a:ext cx="1492250" cy="2641283"/>
          </a:xfrm>
          <a:prstGeom prst="rect">
            <a:avLst/>
          </a:prstGeom>
        </p:spPr>
      </p:pic>
      <p:pic>
        <p:nvPicPr>
          <p:cNvPr id="8" name="Imagen 7">
            <a:extLst>
              <a:ext uri="{FF2B5EF4-FFF2-40B4-BE49-F238E27FC236}">
                <a16:creationId xmlns:a16="http://schemas.microsoft.com/office/drawing/2014/main" id="{33A6F27C-0D68-40D1-8DBF-E975CFB8842F}"/>
              </a:ext>
            </a:extLst>
          </p:cNvPr>
          <p:cNvPicPr>
            <a:picLocks noChangeAspect="1"/>
          </p:cNvPicPr>
          <p:nvPr/>
        </p:nvPicPr>
        <p:blipFill>
          <a:blip r:embed="rId4"/>
          <a:stretch>
            <a:fillRect/>
          </a:stretch>
        </p:blipFill>
        <p:spPr>
          <a:xfrm>
            <a:off x="1019526" y="3429000"/>
            <a:ext cx="7695246" cy="51743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18DB8758-CBD8-46E4-AAC6-FC875A98F536}"/>
              </a:ext>
            </a:extLst>
          </p:cNvPr>
          <p:cNvPicPr>
            <a:picLocks noChangeAspect="1"/>
          </p:cNvPicPr>
          <p:nvPr/>
        </p:nvPicPr>
        <p:blipFill>
          <a:blip r:embed="rId3"/>
          <a:stretch>
            <a:fillRect/>
          </a:stretch>
        </p:blipFill>
        <p:spPr>
          <a:xfrm>
            <a:off x="4721224" y="2858990"/>
            <a:ext cx="3110178" cy="1502374"/>
          </a:xfrm>
          <a:prstGeom prst="rect">
            <a:avLst/>
          </a:prstGeom>
        </p:spPr>
      </p:pic>
      <p:pic>
        <p:nvPicPr>
          <p:cNvPr id="8" name="Imagen 7">
            <a:extLst>
              <a:ext uri="{FF2B5EF4-FFF2-40B4-BE49-F238E27FC236}">
                <a16:creationId xmlns:a16="http://schemas.microsoft.com/office/drawing/2014/main" id="{AA3AC179-9CC2-45FE-908A-5C0F2D8C2E44}"/>
              </a:ext>
            </a:extLst>
          </p:cNvPr>
          <p:cNvPicPr>
            <a:picLocks noChangeAspect="1"/>
          </p:cNvPicPr>
          <p:nvPr/>
        </p:nvPicPr>
        <p:blipFill>
          <a:blip r:embed="rId4"/>
          <a:stretch>
            <a:fillRect/>
          </a:stretch>
        </p:blipFill>
        <p:spPr>
          <a:xfrm>
            <a:off x="770010" y="5100279"/>
            <a:ext cx="10643490" cy="55633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725F5388-92F0-45DC-83F5-2278B26DB3D3}"/>
              </a:ext>
            </a:extLst>
          </p:cNvPr>
          <p:cNvPicPr>
            <a:picLocks noChangeAspect="1"/>
          </p:cNvPicPr>
          <p:nvPr/>
        </p:nvPicPr>
        <p:blipFill>
          <a:blip r:embed="rId3"/>
          <a:stretch>
            <a:fillRect/>
          </a:stretch>
        </p:blipFill>
        <p:spPr>
          <a:xfrm>
            <a:off x="1067514" y="4532615"/>
            <a:ext cx="10056971" cy="549049"/>
          </a:xfrm>
          <a:prstGeom prst="rect">
            <a:avLst/>
          </a:prstGeom>
        </p:spPr>
      </p:pic>
      <p:pic>
        <p:nvPicPr>
          <p:cNvPr id="8" name="Imagen 7">
            <a:extLst>
              <a:ext uri="{FF2B5EF4-FFF2-40B4-BE49-F238E27FC236}">
                <a16:creationId xmlns:a16="http://schemas.microsoft.com/office/drawing/2014/main" id="{CCB48CC8-34CC-457C-9BAC-5CDE7C686D37}"/>
              </a:ext>
            </a:extLst>
          </p:cNvPr>
          <p:cNvPicPr>
            <a:picLocks noChangeAspect="1"/>
          </p:cNvPicPr>
          <p:nvPr/>
        </p:nvPicPr>
        <p:blipFill>
          <a:blip r:embed="rId4"/>
          <a:stretch>
            <a:fillRect/>
          </a:stretch>
        </p:blipFill>
        <p:spPr>
          <a:xfrm>
            <a:off x="5203736" y="2864389"/>
            <a:ext cx="1784527" cy="114585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observed that the dates of the first successful landing outcome on ground pad was 22nd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2754905" y="2994639"/>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List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63F7DF89-675A-4F51-8CE5-2C1A3A328C94}"/>
              </a:ext>
            </a:extLst>
          </p:cNvPr>
          <p:cNvPicPr>
            <a:picLocks noChangeAspect="1"/>
          </p:cNvPicPr>
          <p:nvPr/>
        </p:nvPicPr>
        <p:blipFill>
          <a:blip r:embed="rId3"/>
          <a:stretch>
            <a:fillRect/>
          </a:stretch>
        </p:blipFill>
        <p:spPr>
          <a:xfrm>
            <a:off x="4364214" y="4161190"/>
            <a:ext cx="2266950" cy="1628775"/>
          </a:xfrm>
          <a:prstGeom prst="rect">
            <a:avLst/>
          </a:prstGeom>
        </p:spPr>
      </p:pic>
      <p:pic>
        <p:nvPicPr>
          <p:cNvPr id="7" name="Imagen 6">
            <a:extLst>
              <a:ext uri="{FF2B5EF4-FFF2-40B4-BE49-F238E27FC236}">
                <a16:creationId xmlns:a16="http://schemas.microsoft.com/office/drawing/2014/main" id="{9D2A4BD2-87AE-457C-B1F7-C8A1BDBDA32B}"/>
              </a:ext>
            </a:extLst>
          </p:cNvPr>
          <p:cNvPicPr>
            <a:picLocks noChangeAspect="1"/>
          </p:cNvPicPr>
          <p:nvPr/>
        </p:nvPicPr>
        <p:blipFill>
          <a:blip r:embed="rId4"/>
          <a:stretch>
            <a:fillRect/>
          </a:stretch>
        </p:blipFill>
        <p:spPr>
          <a:xfrm>
            <a:off x="955748" y="3591719"/>
            <a:ext cx="10144125" cy="4095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4336"/>
            <a:ext cx="5137097" cy="51471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Methodologies: the methodologies used in this capstone were data analysis throw data wrangling, exploratory data using visualization and SQL, interactive visual  and Perform predictive analysis using classification models.</a:t>
            </a:r>
          </a:p>
          <a:p>
            <a:pPr algn="just">
              <a:lnSpc>
                <a:spcPct val="100000"/>
              </a:lnSpc>
              <a:spcBef>
                <a:spcPts val="1400"/>
              </a:spcBef>
            </a:pPr>
            <a:r>
              <a:rPr lang="en-US" sz="2200" dirty="0">
                <a:solidFill>
                  <a:schemeClr val="accent3">
                    <a:lumMod val="25000"/>
                  </a:schemeClr>
                </a:solidFill>
                <a:latin typeface="Abadi" panose="020B0604020104020204" pitchFamily="34" charset="0"/>
              </a:rPr>
              <a:t>Results: with the data analyzed we realized that the experience is a big success factor in rocket launching and the classification models trend to the same result a accuracy of 83%.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grpSp>
        <p:nvGrpSpPr>
          <p:cNvPr id="5" name="Google Shape;9269;p66">
            <a:extLst>
              <a:ext uri="{FF2B5EF4-FFF2-40B4-BE49-F238E27FC236}">
                <a16:creationId xmlns:a16="http://schemas.microsoft.com/office/drawing/2014/main" id="{DF228CEA-9E9A-4259-9257-262B6539DE06}"/>
              </a:ext>
            </a:extLst>
          </p:cNvPr>
          <p:cNvGrpSpPr/>
          <p:nvPr/>
        </p:nvGrpSpPr>
        <p:grpSpPr>
          <a:xfrm>
            <a:off x="7414269" y="1809498"/>
            <a:ext cx="1560414" cy="1538824"/>
            <a:chOff x="853526" y="2742734"/>
            <a:chExt cx="380535" cy="375270"/>
          </a:xfrm>
          <a:solidFill>
            <a:srgbClr val="F2F4F8"/>
          </a:solidFill>
        </p:grpSpPr>
        <p:sp>
          <p:nvSpPr>
            <p:cNvPr id="6" name="Google Shape;9270;p66">
              <a:extLst>
                <a:ext uri="{FF2B5EF4-FFF2-40B4-BE49-F238E27FC236}">
                  <a16:creationId xmlns:a16="http://schemas.microsoft.com/office/drawing/2014/main" id="{4626DF4E-7E73-4048-8B22-227E44176CDF}"/>
                </a:ext>
              </a:extLst>
            </p:cNvPr>
            <p:cNvSpPr/>
            <p:nvPr/>
          </p:nvSpPr>
          <p:spPr>
            <a:xfrm>
              <a:off x="860625" y="2860821"/>
              <a:ext cx="166338" cy="79738"/>
            </a:xfrm>
            <a:custGeom>
              <a:avLst/>
              <a:gdLst/>
              <a:ahLst/>
              <a:cxnLst/>
              <a:rect l="l" t="t" r="r" b="b"/>
              <a:pathLst>
                <a:path w="6350" h="3044" extrusionOk="0">
                  <a:moveTo>
                    <a:pt x="6350" y="1"/>
                  </a:moveTo>
                  <a:lnTo>
                    <a:pt x="4962" y="117"/>
                  </a:lnTo>
                  <a:cubicBezTo>
                    <a:pt x="3146" y="268"/>
                    <a:pt x="1439" y="1056"/>
                    <a:pt x="151" y="2348"/>
                  </a:cubicBezTo>
                  <a:cubicBezTo>
                    <a:pt x="0" y="2499"/>
                    <a:pt x="93" y="2759"/>
                    <a:pt x="309" y="2780"/>
                  </a:cubicBezTo>
                  <a:lnTo>
                    <a:pt x="3307" y="3044"/>
                  </a:lnTo>
                  <a:lnTo>
                    <a:pt x="6350" y="1"/>
                  </a:ln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71;p66">
              <a:extLst>
                <a:ext uri="{FF2B5EF4-FFF2-40B4-BE49-F238E27FC236}">
                  <a16:creationId xmlns:a16="http://schemas.microsoft.com/office/drawing/2014/main" id="{5F148EE3-3195-4795-8757-964BEAA795C3}"/>
                </a:ext>
              </a:extLst>
            </p:cNvPr>
            <p:cNvSpPr/>
            <p:nvPr/>
          </p:nvSpPr>
          <p:spPr>
            <a:xfrm>
              <a:off x="1034927" y="2948522"/>
              <a:ext cx="79659" cy="164269"/>
            </a:xfrm>
            <a:custGeom>
              <a:avLst/>
              <a:gdLst/>
              <a:ahLst/>
              <a:cxnLst/>
              <a:rect l="l" t="t" r="r" b="b"/>
              <a:pathLst>
                <a:path w="3041" h="6271" extrusionOk="0">
                  <a:moveTo>
                    <a:pt x="3041" y="1"/>
                  </a:moveTo>
                  <a:lnTo>
                    <a:pt x="1" y="3040"/>
                  </a:lnTo>
                  <a:lnTo>
                    <a:pt x="265" y="6039"/>
                  </a:lnTo>
                  <a:cubicBezTo>
                    <a:pt x="278" y="6182"/>
                    <a:pt x="396" y="6271"/>
                    <a:pt x="518" y="6271"/>
                  </a:cubicBezTo>
                  <a:cubicBezTo>
                    <a:pt x="581" y="6271"/>
                    <a:pt x="644" y="6247"/>
                    <a:pt x="697" y="6197"/>
                  </a:cubicBezTo>
                  <a:cubicBezTo>
                    <a:pt x="1985" y="4908"/>
                    <a:pt x="2777" y="3202"/>
                    <a:pt x="2927" y="1385"/>
                  </a:cubicBezTo>
                  <a:lnTo>
                    <a:pt x="3041" y="1"/>
                  </a:ln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72;p66">
              <a:extLst>
                <a:ext uri="{FF2B5EF4-FFF2-40B4-BE49-F238E27FC236}">
                  <a16:creationId xmlns:a16="http://schemas.microsoft.com/office/drawing/2014/main" id="{6656BEAA-D705-4D94-98B1-966C99131023}"/>
                </a:ext>
              </a:extLst>
            </p:cNvPr>
            <p:cNvSpPr/>
            <p:nvPr/>
          </p:nvSpPr>
          <p:spPr>
            <a:xfrm>
              <a:off x="860521" y="2864960"/>
              <a:ext cx="119868" cy="69679"/>
            </a:xfrm>
            <a:custGeom>
              <a:avLst/>
              <a:gdLst/>
              <a:ahLst/>
              <a:cxnLst/>
              <a:rect l="l" t="t" r="r" b="b"/>
              <a:pathLst>
                <a:path w="4576" h="2660" extrusionOk="0">
                  <a:moveTo>
                    <a:pt x="4575" y="1"/>
                  </a:moveTo>
                  <a:cubicBezTo>
                    <a:pt x="2903" y="227"/>
                    <a:pt x="1347" y="994"/>
                    <a:pt x="151" y="2190"/>
                  </a:cubicBezTo>
                  <a:cubicBezTo>
                    <a:pt x="1" y="2341"/>
                    <a:pt x="97" y="2601"/>
                    <a:pt x="309" y="2622"/>
                  </a:cubicBezTo>
                  <a:lnTo>
                    <a:pt x="755" y="2660"/>
                  </a:lnTo>
                  <a:cubicBezTo>
                    <a:pt x="611" y="2557"/>
                    <a:pt x="594" y="2348"/>
                    <a:pt x="717" y="2221"/>
                  </a:cubicBezTo>
                  <a:cubicBezTo>
                    <a:pt x="1786" y="1152"/>
                    <a:pt x="3116" y="388"/>
                    <a:pt x="4575"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73;p66">
              <a:extLst>
                <a:ext uri="{FF2B5EF4-FFF2-40B4-BE49-F238E27FC236}">
                  <a16:creationId xmlns:a16="http://schemas.microsoft.com/office/drawing/2014/main" id="{A6E67BC4-D0AD-46EA-B187-84332F273A43}"/>
                </a:ext>
              </a:extLst>
            </p:cNvPr>
            <p:cNvSpPr/>
            <p:nvPr/>
          </p:nvSpPr>
          <p:spPr>
            <a:xfrm>
              <a:off x="1034848" y="3013512"/>
              <a:ext cx="23366" cy="99331"/>
            </a:xfrm>
            <a:custGeom>
              <a:avLst/>
              <a:gdLst/>
              <a:ahLst/>
              <a:cxnLst/>
              <a:rect l="l" t="t" r="r" b="b"/>
              <a:pathLst>
                <a:path w="892" h="3792" extrusionOk="0">
                  <a:moveTo>
                    <a:pt x="563" y="1"/>
                  </a:moveTo>
                  <a:lnTo>
                    <a:pt x="1" y="563"/>
                  </a:lnTo>
                  <a:lnTo>
                    <a:pt x="268" y="3561"/>
                  </a:lnTo>
                  <a:cubicBezTo>
                    <a:pt x="279" y="3702"/>
                    <a:pt x="397" y="3791"/>
                    <a:pt x="520" y="3791"/>
                  </a:cubicBezTo>
                  <a:cubicBezTo>
                    <a:pt x="583" y="3791"/>
                    <a:pt x="647" y="3768"/>
                    <a:pt x="700" y="3716"/>
                  </a:cubicBezTo>
                  <a:cubicBezTo>
                    <a:pt x="765" y="3650"/>
                    <a:pt x="826" y="3585"/>
                    <a:pt x="892" y="3517"/>
                  </a:cubicBezTo>
                  <a:cubicBezTo>
                    <a:pt x="878" y="3486"/>
                    <a:pt x="868" y="3455"/>
                    <a:pt x="864" y="3421"/>
                  </a:cubicBezTo>
                  <a:lnTo>
                    <a:pt x="563" y="1"/>
                  </a:ln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74;p66">
              <a:extLst>
                <a:ext uri="{FF2B5EF4-FFF2-40B4-BE49-F238E27FC236}">
                  <a16:creationId xmlns:a16="http://schemas.microsoft.com/office/drawing/2014/main" id="{4827BF88-F77B-496A-B8E6-6A06199123FA}"/>
                </a:ext>
              </a:extLst>
            </p:cNvPr>
            <p:cNvSpPr/>
            <p:nvPr/>
          </p:nvSpPr>
          <p:spPr>
            <a:xfrm>
              <a:off x="929728" y="2748576"/>
              <a:ext cx="297994" cy="296423"/>
            </a:xfrm>
            <a:custGeom>
              <a:avLst/>
              <a:gdLst/>
              <a:ahLst/>
              <a:cxnLst/>
              <a:rect l="l" t="t" r="r" b="b"/>
              <a:pathLst>
                <a:path w="11376" h="11316" extrusionOk="0">
                  <a:moveTo>
                    <a:pt x="11147" y="1"/>
                  </a:moveTo>
                  <a:cubicBezTo>
                    <a:pt x="11128" y="1"/>
                    <a:pt x="11109" y="4"/>
                    <a:pt x="11090" y="9"/>
                  </a:cubicBezTo>
                  <a:lnTo>
                    <a:pt x="8688" y="712"/>
                  </a:lnTo>
                  <a:lnTo>
                    <a:pt x="6916" y="1229"/>
                  </a:lnTo>
                  <a:cubicBezTo>
                    <a:pt x="6772" y="1270"/>
                    <a:pt x="6638" y="1349"/>
                    <a:pt x="6532" y="1459"/>
                  </a:cubicBezTo>
                  <a:lnTo>
                    <a:pt x="83" y="7908"/>
                  </a:lnTo>
                  <a:cubicBezTo>
                    <a:pt x="1" y="7990"/>
                    <a:pt x="1" y="8124"/>
                    <a:pt x="83" y="8203"/>
                  </a:cubicBezTo>
                  <a:lnTo>
                    <a:pt x="1375" y="9495"/>
                  </a:lnTo>
                  <a:lnTo>
                    <a:pt x="1848" y="9971"/>
                  </a:lnTo>
                  <a:lnTo>
                    <a:pt x="3126" y="11249"/>
                  </a:lnTo>
                  <a:cubicBezTo>
                    <a:pt x="3171" y="11294"/>
                    <a:pt x="3229" y="11316"/>
                    <a:pt x="3287" y="11316"/>
                  </a:cubicBezTo>
                  <a:cubicBezTo>
                    <a:pt x="3345" y="11316"/>
                    <a:pt x="3404" y="11294"/>
                    <a:pt x="3448" y="11249"/>
                  </a:cubicBezTo>
                  <a:lnTo>
                    <a:pt x="7057" y="7634"/>
                  </a:lnTo>
                  <a:lnTo>
                    <a:pt x="9867" y="4831"/>
                  </a:lnTo>
                  <a:cubicBezTo>
                    <a:pt x="9986" y="4711"/>
                    <a:pt x="10076" y="4563"/>
                    <a:pt x="10124" y="4402"/>
                  </a:cubicBezTo>
                  <a:lnTo>
                    <a:pt x="11337" y="256"/>
                  </a:lnTo>
                  <a:cubicBezTo>
                    <a:pt x="11375" y="125"/>
                    <a:pt x="11274" y="1"/>
                    <a:pt x="11147"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75;p66">
              <a:extLst>
                <a:ext uri="{FF2B5EF4-FFF2-40B4-BE49-F238E27FC236}">
                  <a16:creationId xmlns:a16="http://schemas.microsoft.com/office/drawing/2014/main" id="{BE463BAD-A0C2-4473-B838-DFED67AD0858}"/>
                </a:ext>
              </a:extLst>
            </p:cNvPr>
            <p:cNvSpPr/>
            <p:nvPr/>
          </p:nvSpPr>
          <p:spPr>
            <a:xfrm>
              <a:off x="929728" y="2748576"/>
              <a:ext cx="297811" cy="221610"/>
            </a:xfrm>
            <a:custGeom>
              <a:avLst/>
              <a:gdLst/>
              <a:ahLst/>
              <a:cxnLst/>
              <a:rect l="l" t="t" r="r" b="b"/>
              <a:pathLst>
                <a:path w="11369" h="8460" extrusionOk="0">
                  <a:moveTo>
                    <a:pt x="11143" y="1"/>
                  </a:moveTo>
                  <a:cubicBezTo>
                    <a:pt x="11125" y="1"/>
                    <a:pt x="11106" y="3"/>
                    <a:pt x="11086" y="9"/>
                  </a:cubicBezTo>
                  <a:lnTo>
                    <a:pt x="6895" y="1233"/>
                  </a:lnTo>
                  <a:cubicBezTo>
                    <a:pt x="6765" y="1270"/>
                    <a:pt x="6642" y="1342"/>
                    <a:pt x="6546" y="1442"/>
                  </a:cubicBezTo>
                  <a:lnTo>
                    <a:pt x="83" y="7908"/>
                  </a:lnTo>
                  <a:cubicBezTo>
                    <a:pt x="1" y="7990"/>
                    <a:pt x="1" y="8120"/>
                    <a:pt x="83" y="8203"/>
                  </a:cubicBezTo>
                  <a:lnTo>
                    <a:pt x="340" y="8460"/>
                  </a:lnTo>
                  <a:lnTo>
                    <a:pt x="1070" y="7730"/>
                  </a:lnTo>
                  <a:lnTo>
                    <a:pt x="6875" y="1928"/>
                  </a:lnTo>
                  <a:cubicBezTo>
                    <a:pt x="6961" y="1839"/>
                    <a:pt x="7070" y="1774"/>
                    <a:pt x="7190" y="1736"/>
                  </a:cubicBezTo>
                  <a:lnTo>
                    <a:pt x="11248" y="551"/>
                  </a:lnTo>
                  <a:lnTo>
                    <a:pt x="11333" y="253"/>
                  </a:lnTo>
                  <a:lnTo>
                    <a:pt x="11333" y="249"/>
                  </a:lnTo>
                  <a:cubicBezTo>
                    <a:pt x="11369" y="121"/>
                    <a:pt x="11267" y="1"/>
                    <a:pt x="11143"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76;p66">
              <a:extLst>
                <a:ext uri="{FF2B5EF4-FFF2-40B4-BE49-F238E27FC236}">
                  <a16:creationId xmlns:a16="http://schemas.microsoft.com/office/drawing/2014/main" id="{2D4EC614-6E9A-490A-862C-C6E2222DE654}"/>
                </a:ext>
              </a:extLst>
            </p:cNvPr>
            <p:cNvSpPr/>
            <p:nvPr/>
          </p:nvSpPr>
          <p:spPr>
            <a:xfrm>
              <a:off x="1079904" y="2833185"/>
              <a:ext cx="62318" cy="62318"/>
            </a:xfrm>
            <a:custGeom>
              <a:avLst/>
              <a:gdLst/>
              <a:ahLst/>
              <a:cxnLst/>
              <a:rect l="l" t="t" r="r" b="b"/>
              <a:pathLst>
                <a:path w="2379" h="2379" extrusionOk="0">
                  <a:moveTo>
                    <a:pt x="1190" y="0"/>
                  </a:moveTo>
                  <a:cubicBezTo>
                    <a:pt x="532" y="0"/>
                    <a:pt x="1" y="535"/>
                    <a:pt x="1" y="1190"/>
                  </a:cubicBezTo>
                  <a:cubicBezTo>
                    <a:pt x="1" y="1848"/>
                    <a:pt x="532" y="2379"/>
                    <a:pt x="1190" y="2379"/>
                  </a:cubicBezTo>
                  <a:cubicBezTo>
                    <a:pt x="1848" y="2379"/>
                    <a:pt x="2379" y="1848"/>
                    <a:pt x="2379" y="1190"/>
                  </a:cubicBezTo>
                  <a:cubicBezTo>
                    <a:pt x="2379" y="535"/>
                    <a:pt x="1848" y="0"/>
                    <a:pt x="1190"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77;p66">
              <a:extLst>
                <a:ext uri="{FF2B5EF4-FFF2-40B4-BE49-F238E27FC236}">
                  <a16:creationId xmlns:a16="http://schemas.microsoft.com/office/drawing/2014/main" id="{859E44BE-62AB-4D8A-8A0D-E680A5CF36B2}"/>
                </a:ext>
              </a:extLst>
            </p:cNvPr>
            <p:cNvSpPr/>
            <p:nvPr/>
          </p:nvSpPr>
          <p:spPr>
            <a:xfrm>
              <a:off x="1080008" y="2833212"/>
              <a:ext cx="38428" cy="62344"/>
            </a:xfrm>
            <a:custGeom>
              <a:avLst/>
              <a:gdLst/>
              <a:ahLst/>
              <a:cxnLst/>
              <a:rect l="l" t="t" r="r" b="b"/>
              <a:pathLst>
                <a:path w="1467" h="2380" extrusionOk="0">
                  <a:moveTo>
                    <a:pt x="1188" y="1"/>
                  </a:moveTo>
                  <a:cubicBezTo>
                    <a:pt x="550" y="1"/>
                    <a:pt x="0" y="517"/>
                    <a:pt x="0" y="1189"/>
                  </a:cubicBezTo>
                  <a:cubicBezTo>
                    <a:pt x="0" y="1860"/>
                    <a:pt x="551" y="2380"/>
                    <a:pt x="1189" y="2380"/>
                  </a:cubicBezTo>
                  <a:cubicBezTo>
                    <a:pt x="1281" y="2380"/>
                    <a:pt x="1374" y="2369"/>
                    <a:pt x="1467" y="2347"/>
                  </a:cubicBezTo>
                  <a:cubicBezTo>
                    <a:pt x="569" y="2131"/>
                    <a:pt x="247" y="1007"/>
                    <a:pt x="905" y="349"/>
                  </a:cubicBezTo>
                  <a:cubicBezTo>
                    <a:pt x="1059" y="191"/>
                    <a:pt x="1254" y="85"/>
                    <a:pt x="1467" y="34"/>
                  </a:cubicBezTo>
                  <a:cubicBezTo>
                    <a:pt x="1373" y="11"/>
                    <a:pt x="1280" y="1"/>
                    <a:pt x="1188"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78;p66">
              <a:extLst>
                <a:ext uri="{FF2B5EF4-FFF2-40B4-BE49-F238E27FC236}">
                  <a16:creationId xmlns:a16="http://schemas.microsoft.com/office/drawing/2014/main" id="{C62EC3CC-6E31-421F-9307-93F609D7F424}"/>
                </a:ext>
              </a:extLst>
            </p:cNvPr>
            <p:cNvSpPr/>
            <p:nvPr/>
          </p:nvSpPr>
          <p:spPr>
            <a:xfrm>
              <a:off x="921843" y="2973040"/>
              <a:ext cx="80628" cy="79764"/>
            </a:xfrm>
            <a:custGeom>
              <a:avLst/>
              <a:gdLst/>
              <a:ahLst/>
              <a:cxnLst/>
              <a:rect l="l" t="t" r="r" b="b"/>
              <a:pathLst>
                <a:path w="3078" h="3045" extrusionOk="0">
                  <a:moveTo>
                    <a:pt x="795" y="0"/>
                  </a:moveTo>
                  <a:lnTo>
                    <a:pt x="124" y="675"/>
                  </a:lnTo>
                  <a:cubicBezTo>
                    <a:pt x="0" y="795"/>
                    <a:pt x="0" y="994"/>
                    <a:pt x="124" y="1118"/>
                  </a:cubicBezTo>
                  <a:lnTo>
                    <a:pt x="1042" y="2036"/>
                  </a:lnTo>
                  <a:lnTo>
                    <a:pt x="1960" y="2954"/>
                  </a:lnTo>
                  <a:cubicBezTo>
                    <a:pt x="2020" y="3014"/>
                    <a:pt x="2100" y="3044"/>
                    <a:pt x="2180" y="3044"/>
                  </a:cubicBezTo>
                  <a:cubicBezTo>
                    <a:pt x="2260" y="3044"/>
                    <a:pt x="2341" y="3014"/>
                    <a:pt x="2402" y="2954"/>
                  </a:cubicBezTo>
                  <a:lnTo>
                    <a:pt x="3077" y="2279"/>
                  </a:lnTo>
                  <a:lnTo>
                    <a:pt x="2176" y="1381"/>
                  </a:lnTo>
                  <a:lnTo>
                    <a:pt x="1696" y="898"/>
                  </a:lnTo>
                  <a:lnTo>
                    <a:pt x="795" y="0"/>
                  </a:ln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79;p66">
              <a:extLst>
                <a:ext uri="{FF2B5EF4-FFF2-40B4-BE49-F238E27FC236}">
                  <a16:creationId xmlns:a16="http://schemas.microsoft.com/office/drawing/2014/main" id="{5A5B7772-D96C-40DA-A128-854EDA858DFA}"/>
                </a:ext>
              </a:extLst>
            </p:cNvPr>
            <p:cNvSpPr/>
            <p:nvPr/>
          </p:nvSpPr>
          <p:spPr>
            <a:xfrm>
              <a:off x="921843" y="2973040"/>
              <a:ext cx="31251" cy="34839"/>
            </a:xfrm>
            <a:custGeom>
              <a:avLst/>
              <a:gdLst/>
              <a:ahLst/>
              <a:cxnLst/>
              <a:rect l="l" t="t" r="r" b="b"/>
              <a:pathLst>
                <a:path w="1193" h="1330" extrusionOk="0">
                  <a:moveTo>
                    <a:pt x="795" y="0"/>
                  </a:moveTo>
                  <a:lnTo>
                    <a:pt x="124" y="675"/>
                  </a:lnTo>
                  <a:cubicBezTo>
                    <a:pt x="0" y="795"/>
                    <a:pt x="0" y="994"/>
                    <a:pt x="124" y="1118"/>
                  </a:cubicBezTo>
                  <a:lnTo>
                    <a:pt x="333" y="1330"/>
                  </a:lnTo>
                  <a:cubicBezTo>
                    <a:pt x="350" y="1265"/>
                    <a:pt x="384" y="1207"/>
                    <a:pt x="429" y="1162"/>
                  </a:cubicBezTo>
                  <a:lnTo>
                    <a:pt x="1193" y="398"/>
                  </a:lnTo>
                  <a:lnTo>
                    <a:pt x="795" y="0"/>
                  </a:ln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80;p66">
              <a:extLst>
                <a:ext uri="{FF2B5EF4-FFF2-40B4-BE49-F238E27FC236}">
                  <a16:creationId xmlns:a16="http://schemas.microsoft.com/office/drawing/2014/main" id="{FB3F0211-A201-43E5-A870-0D9641FE6DA4}"/>
                </a:ext>
              </a:extLst>
            </p:cNvPr>
            <p:cNvSpPr/>
            <p:nvPr/>
          </p:nvSpPr>
          <p:spPr>
            <a:xfrm>
              <a:off x="929728" y="2940454"/>
              <a:ext cx="105225" cy="104544"/>
            </a:xfrm>
            <a:custGeom>
              <a:avLst/>
              <a:gdLst/>
              <a:ahLst/>
              <a:cxnLst/>
              <a:rect l="l" t="t" r="r" b="b"/>
              <a:pathLst>
                <a:path w="4017" h="3991" extrusionOk="0">
                  <a:moveTo>
                    <a:pt x="666" y="0"/>
                  </a:moveTo>
                  <a:lnTo>
                    <a:pt x="83" y="583"/>
                  </a:lnTo>
                  <a:cubicBezTo>
                    <a:pt x="1" y="665"/>
                    <a:pt x="1" y="799"/>
                    <a:pt x="83" y="881"/>
                  </a:cubicBezTo>
                  <a:lnTo>
                    <a:pt x="1375" y="2173"/>
                  </a:lnTo>
                  <a:lnTo>
                    <a:pt x="1848" y="2646"/>
                  </a:lnTo>
                  <a:lnTo>
                    <a:pt x="3126" y="3924"/>
                  </a:lnTo>
                  <a:cubicBezTo>
                    <a:pt x="3171" y="3969"/>
                    <a:pt x="3229" y="3991"/>
                    <a:pt x="3287" y="3991"/>
                  </a:cubicBezTo>
                  <a:cubicBezTo>
                    <a:pt x="3345" y="3991"/>
                    <a:pt x="3404" y="3969"/>
                    <a:pt x="3448" y="3924"/>
                  </a:cubicBezTo>
                  <a:lnTo>
                    <a:pt x="4017" y="3355"/>
                  </a:lnTo>
                  <a:lnTo>
                    <a:pt x="2578" y="1916"/>
                  </a:lnTo>
                  <a:lnTo>
                    <a:pt x="2105" y="1440"/>
                  </a:lnTo>
                  <a:lnTo>
                    <a:pt x="666" y="0"/>
                  </a:ln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81;p66">
              <a:extLst>
                <a:ext uri="{FF2B5EF4-FFF2-40B4-BE49-F238E27FC236}">
                  <a16:creationId xmlns:a16="http://schemas.microsoft.com/office/drawing/2014/main" id="{11EB71BD-93CF-4F13-B1B6-4405FB0AFB32}"/>
                </a:ext>
              </a:extLst>
            </p:cNvPr>
            <p:cNvSpPr/>
            <p:nvPr/>
          </p:nvSpPr>
          <p:spPr>
            <a:xfrm>
              <a:off x="929728" y="2940532"/>
              <a:ext cx="28029" cy="29758"/>
            </a:xfrm>
            <a:custGeom>
              <a:avLst/>
              <a:gdLst/>
              <a:ahLst/>
              <a:cxnLst/>
              <a:rect l="l" t="t" r="r" b="b"/>
              <a:pathLst>
                <a:path w="1070" h="1136" extrusionOk="0">
                  <a:moveTo>
                    <a:pt x="666" y="1"/>
                  </a:moveTo>
                  <a:lnTo>
                    <a:pt x="83" y="583"/>
                  </a:lnTo>
                  <a:cubicBezTo>
                    <a:pt x="1" y="662"/>
                    <a:pt x="1" y="796"/>
                    <a:pt x="83" y="878"/>
                  </a:cubicBezTo>
                  <a:lnTo>
                    <a:pt x="340" y="1135"/>
                  </a:lnTo>
                  <a:lnTo>
                    <a:pt x="1070" y="402"/>
                  </a:lnTo>
                  <a:lnTo>
                    <a:pt x="666" y="1"/>
                  </a:ln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82;p66">
              <a:extLst>
                <a:ext uri="{FF2B5EF4-FFF2-40B4-BE49-F238E27FC236}">
                  <a16:creationId xmlns:a16="http://schemas.microsoft.com/office/drawing/2014/main" id="{F9D51CE6-C68C-4BF2-A7B7-C6B420268BA7}"/>
                </a:ext>
              </a:extLst>
            </p:cNvPr>
            <p:cNvSpPr/>
            <p:nvPr/>
          </p:nvSpPr>
          <p:spPr>
            <a:xfrm>
              <a:off x="1157284" y="2748602"/>
              <a:ext cx="70281" cy="69522"/>
            </a:xfrm>
            <a:custGeom>
              <a:avLst/>
              <a:gdLst/>
              <a:ahLst/>
              <a:cxnLst/>
              <a:rect l="l" t="t" r="r" b="b"/>
              <a:pathLst>
                <a:path w="2683" h="2654" extrusionOk="0">
                  <a:moveTo>
                    <a:pt x="2456" y="1"/>
                  </a:moveTo>
                  <a:cubicBezTo>
                    <a:pt x="2439" y="1"/>
                    <a:pt x="2421" y="3"/>
                    <a:pt x="2403" y="8"/>
                  </a:cubicBezTo>
                  <a:lnTo>
                    <a:pt x="1" y="711"/>
                  </a:lnTo>
                  <a:lnTo>
                    <a:pt x="1947" y="2654"/>
                  </a:lnTo>
                  <a:lnTo>
                    <a:pt x="2646" y="255"/>
                  </a:lnTo>
                  <a:cubicBezTo>
                    <a:pt x="2682" y="123"/>
                    <a:pt x="2581" y="1"/>
                    <a:pt x="2456"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283;p66">
              <a:extLst>
                <a:ext uri="{FF2B5EF4-FFF2-40B4-BE49-F238E27FC236}">
                  <a16:creationId xmlns:a16="http://schemas.microsoft.com/office/drawing/2014/main" id="{23BDE965-041E-4717-B2FD-C37873489A74}"/>
                </a:ext>
              </a:extLst>
            </p:cNvPr>
            <p:cNvSpPr/>
            <p:nvPr/>
          </p:nvSpPr>
          <p:spPr>
            <a:xfrm>
              <a:off x="1157284" y="2748602"/>
              <a:ext cx="70281" cy="30570"/>
            </a:xfrm>
            <a:custGeom>
              <a:avLst/>
              <a:gdLst/>
              <a:ahLst/>
              <a:cxnLst/>
              <a:rect l="l" t="t" r="r" b="b"/>
              <a:pathLst>
                <a:path w="2683" h="1167" extrusionOk="0">
                  <a:moveTo>
                    <a:pt x="2456" y="1"/>
                  </a:moveTo>
                  <a:cubicBezTo>
                    <a:pt x="2439" y="1"/>
                    <a:pt x="2421" y="3"/>
                    <a:pt x="2403" y="8"/>
                  </a:cubicBezTo>
                  <a:lnTo>
                    <a:pt x="1615" y="238"/>
                  </a:lnTo>
                  <a:lnTo>
                    <a:pt x="1" y="711"/>
                  </a:lnTo>
                  <a:lnTo>
                    <a:pt x="456" y="1167"/>
                  </a:lnTo>
                  <a:lnTo>
                    <a:pt x="2561" y="553"/>
                  </a:lnTo>
                  <a:lnTo>
                    <a:pt x="2646" y="255"/>
                  </a:lnTo>
                  <a:cubicBezTo>
                    <a:pt x="2682" y="123"/>
                    <a:pt x="2581" y="1"/>
                    <a:pt x="2456"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284;p66">
              <a:extLst>
                <a:ext uri="{FF2B5EF4-FFF2-40B4-BE49-F238E27FC236}">
                  <a16:creationId xmlns:a16="http://schemas.microsoft.com/office/drawing/2014/main" id="{5D4F59C2-CCAB-4D96-95D3-B1524A0AB9F2}"/>
                </a:ext>
              </a:extLst>
            </p:cNvPr>
            <p:cNvSpPr/>
            <p:nvPr/>
          </p:nvSpPr>
          <p:spPr>
            <a:xfrm>
              <a:off x="945183" y="2901947"/>
              <a:ext cx="129089" cy="127491"/>
            </a:xfrm>
            <a:custGeom>
              <a:avLst/>
              <a:gdLst/>
              <a:ahLst/>
              <a:cxnLst/>
              <a:rect l="l" t="t" r="r" b="b"/>
              <a:pathLst>
                <a:path w="4928" h="4867" extrusionOk="0">
                  <a:moveTo>
                    <a:pt x="4557" y="0"/>
                  </a:moveTo>
                  <a:cubicBezTo>
                    <a:pt x="4475" y="0"/>
                    <a:pt x="4393" y="31"/>
                    <a:pt x="4332" y="93"/>
                  </a:cubicBezTo>
                  <a:lnTo>
                    <a:pt x="127" y="4298"/>
                  </a:lnTo>
                  <a:cubicBezTo>
                    <a:pt x="0" y="4424"/>
                    <a:pt x="0" y="4627"/>
                    <a:pt x="127" y="4753"/>
                  </a:cubicBezTo>
                  <a:lnTo>
                    <a:pt x="148" y="4774"/>
                  </a:lnTo>
                  <a:cubicBezTo>
                    <a:pt x="209" y="4836"/>
                    <a:pt x="291" y="4866"/>
                    <a:pt x="374" y="4866"/>
                  </a:cubicBezTo>
                  <a:cubicBezTo>
                    <a:pt x="456" y="4866"/>
                    <a:pt x="538" y="4836"/>
                    <a:pt x="600" y="4774"/>
                  </a:cubicBezTo>
                  <a:lnTo>
                    <a:pt x="4805" y="569"/>
                  </a:lnTo>
                  <a:cubicBezTo>
                    <a:pt x="4928" y="442"/>
                    <a:pt x="4928" y="240"/>
                    <a:pt x="4805" y="113"/>
                  </a:cubicBezTo>
                  <a:lnTo>
                    <a:pt x="4784" y="93"/>
                  </a:lnTo>
                  <a:cubicBezTo>
                    <a:pt x="4721" y="31"/>
                    <a:pt x="4638" y="0"/>
                    <a:pt x="4557"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285;p66">
              <a:extLst>
                <a:ext uri="{FF2B5EF4-FFF2-40B4-BE49-F238E27FC236}">
                  <a16:creationId xmlns:a16="http://schemas.microsoft.com/office/drawing/2014/main" id="{2FD827A9-C27E-4203-B317-50F567B1D8EB}"/>
                </a:ext>
              </a:extLst>
            </p:cNvPr>
            <p:cNvSpPr/>
            <p:nvPr/>
          </p:nvSpPr>
          <p:spPr>
            <a:xfrm>
              <a:off x="945183" y="2901947"/>
              <a:ext cx="129089" cy="127491"/>
            </a:xfrm>
            <a:custGeom>
              <a:avLst/>
              <a:gdLst/>
              <a:ahLst/>
              <a:cxnLst/>
              <a:rect l="l" t="t" r="r" b="b"/>
              <a:pathLst>
                <a:path w="4928" h="4867" extrusionOk="0">
                  <a:moveTo>
                    <a:pt x="4557" y="0"/>
                  </a:moveTo>
                  <a:cubicBezTo>
                    <a:pt x="4475" y="0"/>
                    <a:pt x="4393" y="31"/>
                    <a:pt x="4332" y="93"/>
                  </a:cubicBezTo>
                  <a:lnTo>
                    <a:pt x="127" y="4298"/>
                  </a:lnTo>
                  <a:cubicBezTo>
                    <a:pt x="0" y="4424"/>
                    <a:pt x="0" y="4627"/>
                    <a:pt x="127" y="4753"/>
                  </a:cubicBezTo>
                  <a:lnTo>
                    <a:pt x="148" y="4774"/>
                  </a:lnTo>
                  <a:cubicBezTo>
                    <a:pt x="209" y="4836"/>
                    <a:pt x="291" y="4866"/>
                    <a:pt x="374" y="4866"/>
                  </a:cubicBezTo>
                  <a:cubicBezTo>
                    <a:pt x="456" y="4866"/>
                    <a:pt x="538" y="4836"/>
                    <a:pt x="600" y="4774"/>
                  </a:cubicBezTo>
                  <a:lnTo>
                    <a:pt x="4805" y="569"/>
                  </a:lnTo>
                  <a:cubicBezTo>
                    <a:pt x="4928" y="442"/>
                    <a:pt x="4928" y="240"/>
                    <a:pt x="4805" y="113"/>
                  </a:cubicBezTo>
                  <a:lnTo>
                    <a:pt x="4784" y="93"/>
                  </a:lnTo>
                  <a:cubicBezTo>
                    <a:pt x="4721" y="31"/>
                    <a:pt x="4638" y="0"/>
                    <a:pt x="4557"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286;p66">
              <a:extLst>
                <a:ext uri="{FF2B5EF4-FFF2-40B4-BE49-F238E27FC236}">
                  <a16:creationId xmlns:a16="http://schemas.microsoft.com/office/drawing/2014/main" id="{1AEFF866-90AC-4CF8-A826-C74EC1E635F7}"/>
                </a:ext>
              </a:extLst>
            </p:cNvPr>
            <p:cNvSpPr/>
            <p:nvPr/>
          </p:nvSpPr>
          <p:spPr>
            <a:xfrm>
              <a:off x="945183" y="2901947"/>
              <a:ext cx="127124" cy="127491"/>
            </a:xfrm>
            <a:custGeom>
              <a:avLst/>
              <a:gdLst/>
              <a:ahLst/>
              <a:cxnLst/>
              <a:rect l="l" t="t" r="r" b="b"/>
              <a:pathLst>
                <a:path w="4853" h="4867" extrusionOk="0">
                  <a:moveTo>
                    <a:pt x="4559" y="0"/>
                  </a:moveTo>
                  <a:cubicBezTo>
                    <a:pt x="4477" y="0"/>
                    <a:pt x="4395" y="31"/>
                    <a:pt x="4332" y="93"/>
                  </a:cubicBezTo>
                  <a:lnTo>
                    <a:pt x="127" y="4298"/>
                  </a:lnTo>
                  <a:cubicBezTo>
                    <a:pt x="0" y="4424"/>
                    <a:pt x="0" y="4627"/>
                    <a:pt x="127" y="4753"/>
                  </a:cubicBezTo>
                  <a:lnTo>
                    <a:pt x="148" y="4774"/>
                  </a:lnTo>
                  <a:cubicBezTo>
                    <a:pt x="206" y="4832"/>
                    <a:pt x="285" y="4863"/>
                    <a:pt x="367" y="4866"/>
                  </a:cubicBezTo>
                  <a:cubicBezTo>
                    <a:pt x="288" y="4740"/>
                    <a:pt x="309" y="4575"/>
                    <a:pt x="415" y="4469"/>
                  </a:cubicBezTo>
                  <a:lnTo>
                    <a:pt x="4619" y="268"/>
                  </a:lnTo>
                  <a:cubicBezTo>
                    <a:pt x="4681" y="206"/>
                    <a:pt x="4763" y="172"/>
                    <a:pt x="4853" y="172"/>
                  </a:cubicBezTo>
                  <a:cubicBezTo>
                    <a:pt x="4839" y="151"/>
                    <a:pt x="4822" y="134"/>
                    <a:pt x="4805" y="113"/>
                  </a:cubicBezTo>
                  <a:lnTo>
                    <a:pt x="4784" y="93"/>
                  </a:lnTo>
                  <a:cubicBezTo>
                    <a:pt x="4722" y="31"/>
                    <a:pt x="4641" y="0"/>
                    <a:pt x="4559"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287;p66">
              <a:extLst>
                <a:ext uri="{FF2B5EF4-FFF2-40B4-BE49-F238E27FC236}">
                  <a16:creationId xmlns:a16="http://schemas.microsoft.com/office/drawing/2014/main" id="{9143E690-E72B-42E1-B5FD-B14704580DD0}"/>
                </a:ext>
              </a:extLst>
            </p:cNvPr>
            <p:cNvSpPr/>
            <p:nvPr/>
          </p:nvSpPr>
          <p:spPr>
            <a:xfrm>
              <a:off x="881922" y="3011102"/>
              <a:ext cx="32665" cy="29836"/>
            </a:xfrm>
            <a:custGeom>
              <a:avLst/>
              <a:gdLst/>
              <a:ahLst/>
              <a:cxnLst/>
              <a:rect l="l" t="t" r="r" b="b"/>
              <a:pathLst>
                <a:path w="1247" h="1139" extrusionOk="0">
                  <a:moveTo>
                    <a:pt x="1015" y="0"/>
                  </a:moveTo>
                  <a:cubicBezTo>
                    <a:pt x="961" y="0"/>
                    <a:pt x="907" y="21"/>
                    <a:pt x="866" y="62"/>
                  </a:cubicBezTo>
                  <a:lnTo>
                    <a:pt x="153" y="775"/>
                  </a:lnTo>
                  <a:cubicBezTo>
                    <a:pt x="1" y="927"/>
                    <a:pt x="141" y="1138"/>
                    <a:pt x="304" y="1138"/>
                  </a:cubicBezTo>
                  <a:cubicBezTo>
                    <a:pt x="354" y="1138"/>
                    <a:pt x="405" y="1119"/>
                    <a:pt x="452" y="1073"/>
                  </a:cubicBezTo>
                  <a:lnTo>
                    <a:pt x="1164" y="360"/>
                  </a:lnTo>
                  <a:cubicBezTo>
                    <a:pt x="1247" y="278"/>
                    <a:pt x="1247" y="144"/>
                    <a:pt x="1164" y="62"/>
                  </a:cubicBezTo>
                  <a:cubicBezTo>
                    <a:pt x="1123" y="21"/>
                    <a:pt x="1069" y="0"/>
                    <a:pt x="1015"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288;p66">
              <a:extLst>
                <a:ext uri="{FF2B5EF4-FFF2-40B4-BE49-F238E27FC236}">
                  <a16:creationId xmlns:a16="http://schemas.microsoft.com/office/drawing/2014/main" id="{E889E92E-9D0E-4935-B01D-2484B6EC30C8}"/>
                </a:ext>
              </a:extLst>
            </p:cNvPr>
            <p:cNvSpPr/>
            <p:nvPr/>
          </p:nvSpPr>
          <p:spPr>
            <a:xfrm>
              <a:off x="900154" y="3029334"/>
              <a:ext cx="32560" cy="29731"/>
            </a:xfrm>
            <a:custGeom>
              <a:avLst/>
              <a:gdLst/>
              <a:ahLst/>
              <a:cxnLst/>
              <a:rect l="l" t="t" r="r" b="b"/>
              <a:pathLst>
                <a:path w="1243" h="1135" extrusionOk="0">
                  <a:moveTo>
                    <a:pt x="1015" y="0"/>
                  </a:moveTo>
                  <a:cubicBezTo>
                    <a:pt x="961" y="0"/>
                    <a:pt x="907" y="21"/>
                    <a:pt x="866" y="62"/>
                  </a:cubicBezTo>
                  <a:lnTo>
                    <a:pt x="153" y="774"/>
                  </a:lnTo>
                  <a:cubicBezTo>
                    <a:pt x="1" y="924"/>
                    <a:pt x="141" y="1135"/>
                    <a:pt x="302" y="1135"/>
                  </a:cubicBezTo>
                  <a:cubicBezTo>
                    <a:pt x="351" y="1135"/>
                    <a:pt x="402" y="1115"/>
                    <a:pt x="448" y="1069"/>
                  </a:cubicBezTo>
                  <a:lnTo>
                    <a:pt x="1161" y="356"/>
                  </a:lnTo>
                  <a:cubicBezTo>
                    <a:pt x="1243" y="274"/>
                    <a:pt x="1243" y="141"/>
                    <a:pt x="1161" y="62"/>
                  </a:cubicBezTo>
                  <a:cubicBezTo>
                    <a:pt x="1121" y="21"/>
                    <a:pt x="1068" y="0"/>
                    <a:pt x="1015"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289;p66">
              <a:extLst>
                <a:ext uri="{FF2B5EF4-FFF2-40B4-BE49-F238E27FC236}">
                  <a16:creationId xmlns:a16="http://schemas.microsoft.com/office/drawing/2014/main" id="{93ADBE79-2570-46CC-9B08-F5C8382CC87E}"/>
                </a:ext>
              </a:extLst>
            </p:cNvPr>
            <p:cNvSpPr/>
            <p:nvPr/>
          </p:nvSpPr>
          <p:spPr>
            <a:xfrm>
              <a:off x="936512" y="3065561"/>
              <a:ext cx="34420" cy="29915"/>
            </a:xfrm>
            <a:custGeom>
              <a:avLst/>
              <a:gdLst/>
              <a:ahLst/>
              <a:cxnLst/>
              <a:rect l="l" t="t" r="r" b="b"/>
              <a:pathLst>
                <a:path w="1314" h="1142" extrusionOk="0">
                  <a:moveTo>
                    <a:pt x="1013" y="1"/>
                  </a:moveTo>
                  <a:cubicBezTo>
                    <a:pt x="963" y="1"/>
                    <a:pt x="912" y="20"/>
                    <a:pt x="866" y="67"/>
                  </a:cubicBezTo>
                  <a:lnTo>
                    <a:pt x="153" y="779"/>
                  </a:lnTo>
                  <a:cubicBezTo>
                    <a:pt x="0" y="932"/>
                    <a:pt x="141" y="1142"/>
                    <a:pt x="303" y="1142"/>
                  </a:cubicBezTo>
                  <a:cubicBezTo>
                    <a:pt x="352" y="1142"/>
                    <a:pt x="403" y="1123"/>
                    <a:pt x="448" y="1077"/>
                  </a:cubicBezTo>
                  <a:lnTo>
                    <a:pt x="1164" y="361"/>
                  </a:lnTo>
                  <a:cubicBezTo>
                    <a:pt x="1314" y="211"/>
                    <a:pt x="1175" y="1"/>
                    <a:pt x="1013"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290;p66">
              <a:extLst>
                <a:ext uri="{FF2B5EF4-FFF2-40B4-BE49-F238E27FC236}">
                  <a16:creationId xmlns:a16="http://schemas.microsoft.com/office/drawing/2014/main" id="{ACF45E9D-B712-4B75-8752-6AA13FF91CEE}"/>
                </a:ext>
              </a:extLst>
            </p:cNvPr>
            <p:cNvSpPr/>
            <p:nvPr/>
          </p:nvSpPr>
          <p:spPr>
            <a:xfrm>
              <a:off x="918359" y="3047460"/>
              <a:ext cx="32587" cy="29836"/>
            </a:xfrm>
            <a:custGeom>
              <a:avLst/>
              <a:gdLst/>
              <a:ahLst/>
              <a:cxnLst/>
              <a:rect l="l" t="t" r="r" b="b"/>
              <a:pathLst>
                <a:path w="1244" h="1139" extrusionOk="0">
                  <a:moveTo>
                    <a:pt x="1012" y="0"/>
                  </a:moveTo>
                  <a:cubicBezTo>
                    <a:pt x="958" y="0"/>
                    <a:pt x="904" y="21"/>
                    <a:pt x="863" y="62"/>
                  </a:cubicBezTo>
                  <a:lnTo>
                    <a:pt x="150" y="775"/>
                  </a:lnTo>
                  <a:cubicBezTo>
                    <a:pt x="0" y="927"/>
                    <a:pt x="139" y="1138"/>
                    <a:pt x="302" y="1138"/>
                  </a:cubicBezTo>
                  <a:cubicBezTo>
                    <a:pt x="351" y="1138"/>
                    <a:pt x="402" y="1119"/>
                    <a:pt x="448" y="1073"/>
                  </a:cubicBezTo>
                  <a:lnTo>
                    <a:pt x="1161" y="360"/>
                  </a:lnTo>
                  <a:cubicBezTo>
                    <a:pt x="1243" y="278"/>
                    <a:pt x="1243" y="144"/>
                    <a:pt x="1161" y="62"/>
                  </a:cubicBezTo>
                  <a:cubicBezTo>
                    <a:pt x="1120" y="21"/>
                    <a:pt x="1066" y="0"/>
                    <a:pt x="1012"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91;p66">
              <a:extLst>
                <a:ext uri="{FF2B5EF4-FFF2-40B4-BE49-F238E27FC236}">
                  <a16:creationId xmlns:a16="http://schemas.microsoft.com/office/drawing/2014/main" id="{7E8D05EB-9D47-415B-AF9D-CB40E7EFA3A2}"/>
                </a:ext>
              </a:extLst>
            </p:cNvPr>
            <p:cNvSpPr/>
            <p:nvPr/>
          </p:nvSpPr>
          <p:spPr>
            <a:xfrm>
              <a:off x="853526" y="2742734"/>
              <a:ext cx="380535" cy="375270"/>
            </a:xfrm>
            <a:custGeom>
              <a:avLst/>
              <a:gdLst/>
              <a:ahLst/>
              <a:cxnLst/>
              <a:rect l="l" t="t" r="r" b="b"/>
              <a:pathLst>
                <a:path w="14527" h="14326" extrusionOk="0">
                  <a:moveTo>
                    <a:pt x="14043" y="428"/>
                  </a:moveTo>
                  <a:lnTo>
                    <a:pt x="13447" y="2463"/>
                  </a:lnTo>
                  <a:lnTo>
                    <a:pt x="12004" y="1024"/>
                  </a:lnTo>
                  <a:lnTo>
                    <a:pt x="14043" y="428"/>
                  </a:lnTo>
                  <a:close/>
                  <a:moveTo>
                    <a:pt x="6069" y="4749"/>
                  </a:moveTo>
                  <a:lnTo>
                    <a:pt x="3503" y="7319"/>
                  </a:lnTo>
                  <a:lnTo>
                    <a:pt x="604" y="7065"/>
                  </a:lnTo>
                  <a:cubicBezTo>
                    <a:pt x="562" y="7062"/>
                    <a:pt x="549" y="7017"/>
                    <a:pt x="576" y="6990"/>
                  </a:cubicBezTo>
                  <a:cubicBezTo>
                    <a:pt x="1830" y="5736"/>
                    <a:pt x="3485" y="4968"/>
                    <a:pt x="5254" y="4817"/>
                  </a:cubicBezTo>
                  <a:lnTo>
                    <a:pt x="6069" y="4749"/>
                  </a:lnTo>
                  <a:close/>
                  <a:moveTo>
                    <a:pt x="3581" y="7833"/>
                  </a:moveTo>
                  <a:lnTo>
                    <a:pt x="4723" y="8974"/>
                  </a:lnTo>
                  <a:lnTo>
                    <a:pt x="4291" y="9406"/>
                  </a:lnTo>
                  <a:lnTo>
                    <a:pt x="3146" y="8265"/>
                  </a:lnTo>
                  <a:lnTo>
                    <a:pt x="3581" y="7833"/>
                  </a:lnTo>
                  <a:close/>
                  <a:moveTo>
                    <a:pt x="3400" y="9115"/>
                  </a:moveTo>
                  <a:lnTo>
                    <a:pt x="3993" y="9704"/>
                  </a:lnTo>
                  <a:lnTo>
                    <a:pt x="3485" y="10215"/>
                  </a:lnTo>
                  <a:cubicBezTo>
                    <a:pt x="3458" y="10239"/>
                    <a:pt x="3437" y="10269"/>
                    <a:pt x="3417" y="10300"/>
                  </a:cubicBezTo>
                  <a:lnTo>
                    <a:pt x="2886" y="9772"/>
                  </a:lnTo>
                  <a:cubicBezTo>
                    <a:pt x="2848" y="9731"/>
                    <a:pt x="2848" y="9670"/>
                    <a:pt x="2886" y="9632"/>
                  </a:cubicBezTo>
                  <a:lnTo>
                    <a:pt x="3400" y="9115"/>
                  </a:lnTo>
                  <a:close/>
                  <a:moveTo>
                    <a:pt x="11545" y="1158"/>
                  </a:moveTo>
                  <a:lnTo>
                    <a:pt x="13314" y="2922"/>
                  </a:lnTo>
                  <a:lnTo>
                    <a:pt x="12782" y="4745"/>
                  </a:lnTo>
                  <a:lnTo>
                    <a:pt x="6933" y="10591"/>
                  </a:lnTo>
                  <a:lnTo>
                    <a:pt x="5792" y="9447"/>
                  </a:lnTo>
                  <a:lnTo>
                    <a:pt x="8458" y="6781"/>
                  </a:lnTo>
                  <a:cubicBezTo>
                    <a:pt x="8650" y="6589"/>
                    <a:pt x="8687" y="6260"/>
                    <a:pt x="8437" y="6010"/>
                  </a:cubicBezTo>
                  <a:cubicBezTo>
                    <a:pt x="8334" y="5907"/>
                    <a:pt x="8199" y="5856"/>
                    <a:pt x="8063" y="5856"/>
                  </a:cubicBezTo>
                  <a:cubicBezTo>
                    <a:pt x="7927" y="5856"/>
                    <a:pt x="7791" y="5907"/>
                    <a:pt x="7687" y="6010"/>
                  </a:cubicBezTo>
                  <a:lnTo>
                    <a:pt x="5021" y="8676"/>
                  </a:lnTo>
                  <a:lnTo>
                    <a:pt x="3876" y="7535"/>
                  </a:lnTo>
                  <a:lnTo>
                    <a:pt x="9722" y="1689"/>
                  </a:lnTo>
                  <a:lnTo>
                    <a:pt x="11545" y="1158"/>
                  </a:lnTo>
                  <a:close/>
                  <a:moveTo>
                    <a:pt x="8062" y="6278"/>
                  </a:moveTo>
                  <a:cubicBezTo>
                    <a:pt x="8158" y="6278"/>
                    <a:pt x="8242" y="6404"/>
                    <a:pt x="8153" y="6493"/>
                  </a:cubicBezTo>
                  <a:lnTo>
                    <a:pt x="5346" y="9300"/>
                  </a:lnTo>
                  <a:lnTo>
                    <a:pt x="3969" y="10677"/>
                  </a:lnTo>
                  <a:cubicBezTo>
                    <a:pt x="3941" y="10705"/>
                    <a:pt x="3909" y="10717"/>
                    <a:pt x="3880" y="10717"/>
                  </a:cubicBezTo>
                  <a:cubicBezTo>
                    <a:pt x="3783" y="10717"/>
                    <a:pt x="3701" y="10592"/>
                    <a:pt x="3790" y="10502"/>
                  </a:cubicBezTo>
                  <a:lnTo>
                    <a:pt x="7975" y="6318"/>
                  </a:lnTo>
                  <a:cubicBezTo>
                    <a:pt x="8002" y="6290"/>
                    <a:pt x="8033" y="6278"/>
                    <a:pt x="8062" y="6278"/>
                  </a:cubicBezTo>
                  <a:close/>
                  <a:moveTo>
                    <a:pt x="5497" y="9745"/>
                  </a:moveTo>
                  <a:lnTo>
                    <a:pt x="6638" y="10890"/>
                  </a:lnTo>
                  <a:lnTo>
                    <a:pt x="6220" y="11308"/>
                  </a:lnTo>
                  <a:cubicBezTo>
                    <a:pt x="6215" y="11311"/>
                    <a:pt x="6210" y="11313"/>
                    <a:pt x="6205" y="11313"/>
                  </a:cubicBezTo>
                  <a:cubicBezTo>
                    <a:pt x="6200" y="11313"/>
                    <a:pt x="6196" y="11311"/>
                    <a:pt x="6193" y="11308"/>
                  </a:cubicBezTo>
                  <a:lnTo>
                    <a:pt x="5062" y="10180"/>
                  </a:lnTo>
                  <a:lnTo>
                    <a:pt x="5497" y="9745"/>
                  </a:lnTo>
                  <a:close/>
                  <a:moveTo>
                    <a:pt x="4764" y="10475"/>
                  </a:moveTo>
                  <a:lnTo>
                    <a:pt x="5357" y="11068"/>
                  </a:lnTo>
                  <a:lnTo>
                    <a:pt x="4839" y="11585"/>
                  </a:lnTo>
                  <a:cubicBezTo>
                    <a:pt x="4820" y="11604"/>
                    <a:pt x="4795" y="11614"/>
                    <a:pt x="4770" y="11614"/>
                  </a:cubicBezTo>
                  <a:cubicBezTo>
                    <a:pt x="4745" y="11614"/>
                    <a:pt x="4719" y="11604"/>
                    <a:pt x="4699" y="11585"/>
                  </a:cubicBezTo>
                  <a:lnTo>
                    <a:pt x="4171" y="11054"/>
                  </a:lnTo>
                  <a:cubicBezTo>
                    <a:pt x="4202" y="11034"/>
                    <a:pt x="4229" y="11010"/>
                    <a:pt x="4257" y="10986"/>
                  </a:cubicBezTo>
                  <a:lnTo>
                    <a:pt x="4764" y="10475"/>
                  </a:lnTo>
                  <a:close/>
                  <a:moveTo>
                    <a:pt x="14056" y="1"/>
                  </a:moveTo>
                  <a:cubicBezTo>
                    <a:pt x="14019" y="1"/>
                    <a:pt x="13982" y="6"/>
                    <a:pt x="13944" y="16"/>
                  </a:cubicBezTo>
                  <a:lnTo>
                    <a:pt x="9554" y="1301"/>
                  </a:lnTo>
                  <a:cubicBezTo>
                    <a:pt x="9520" y="1312"/>
                    <a:pt x="9489" y="1332"/>
                    <a:pt x="9465" y="1356"/>
                  </a:cubicBezTo>
                  <a:lnTo>
                    <a:pt x="6528" y="4290"/>
                  </a:lnTo>
                  <a:lnTo>
                    <a:pt x="5219" y="4403"/>
                  </a:lnTo>
                  <a:cubicBezTo>
                    <a:pt x="3352" y="4557"/>
                    <a:pt x="1604" y="5369"/>
                    <a:pt x="278" y="6692"/>
                  </a:cubicBezTo>
                  <a:cubicBezTo>
                    <a:pt x="0" y="6973"/>
                    <a:pt x="172" y="7446"/>
                    <a:pt x="566" y="7480"/>
                  </a:cubicBezTo>
                  <a:lnTo>
                    <a:pt x="3112" y="7706"/>
                  </a:lnTo>
                  <a:lnTo>
                    <a:pt x="2852" y="7970"/>
                  </a:lnTo>
                  <a:cubicBezTo>
                    <a:pt x="2687" y="8131"/>
                    <a:pt x="2687" y="8398"/>
                    <a:pt x="2852" y="8563"/>
                  </a:cubicBezTo>
                  <a:lnTo>
                    <a:pt x="3109" y="8820"/>
                  </a:lnTo>
                  <a:lnTo>
                    <a:pt x="2588" y="9334"/>
                  </a:lnTo>
                  <a:cubicBezTo>
                    <a:pt x="2382" y="9536"/>
                    <a:pt x="2382" y="9865"/>
                    <a:pt x="2588" y="10067"/>
                  </a:cubicBezTo>
                  <a:lnTo>
                    <a:pt x="4400" y="11880"/>
                  </a:lnTo>
                  <a:cubicBezTo>
                    <a:pt x="4502" y="11981"/>
                    <a:pt x="4634" y="12032"/>
                    <a:pt x="4767" y="12032"/>
                  </a:cubicBezTo>
                  <a:cubicBezTo>
                    <a:pt x="4900" y="12032"/>
                    <a:pt x="5033" y="11981"/>
                    <a:pt x="5134" y="11880"/>
                  </a:cubicBezTo>
                  <a:lnTo>
                    <a:pt x="5651" y="11366"/>
                  </a:lnTo>
                  <a:lnTo>
                    <a:pt x="5891" y="11606"/>
                  </a:lnTo>
                  <a:cubicBezTo>
                    <a:pt x="5977" y="11691"/>
                    <a:pt x="6089" y="11734"/>
                    <a:pt x="6201" y="11734"/>
                  </a:cubicBezTo>
                  <a:cubicBezTo>
                    <a:pt x="6313" y="11734"/>
                    <a:pt x="6426" y="11691"/>
                    <a:pt x="6511" y="11606"/>
                  </a:cubicBezTo>
                  <a:lnTo>
                    <a:pt x="6761" y="11356"/>
                  </a:lnTo>
                  <a:lnTo>
                    <a:pt x="6984" y="13902"/>
                  </a:lnTo>
                  <a:cubicBezTo>
                    <a:pt x="7007" y="14163"/>
                    <a:pt x="7223" y="14326"/>
                    <a:pt x="7448" y="14326"/>
                  </a:cubicBezTo>
                  <a:cubicBezTo>
                    <a:pt x="7562" y="14326"/>
                    <a:pt x="7679" y="14283"/>
                    <a:pt x="7772" y="14190"/>
                  </a:cubicBezTo>
                  <a:cubicBezTo>
                    <a:pt x="8585" y="13384"/>
                    <a:pt x="9208" y="12408"/>
                    <a:pt x="9602" y="11335"/>
                  </a:cubicBezTo>
                  <a:cubicBezTo>
                    <a:pt x="9667" y="11169"/>
                    <a:pt x="9533" y="11048"/>
                    <a:pt x="9400" y="11048"/>
                  </a:cubicBezTo>
                  <a:cubicBezTo>
                    <a:pt x="9322" y="11048"/>
                    <a:pt x="9244" y="11091"/>
                    <a:pt x="9208" y="11191"/>
                  </a:cubicBezTo>
                  <a:cubicBezTo>
                    <a:pt x="8835" y="12205"/>
                    <a:pt x="8245" y="13127"/>
                    <a:pt x="7478" y="13895"/>
                  </a:cubicBezTo>
                  <a:cubicBezTo>
                    <a:pt x="7469" y="13903"/>
                    <a:pt x="7458" y="13906"/>
                    <a:pt x="7448" y="13906"/>
                  </a:cubicBezTo>
                  <a:cubicBezTo>
                    <a:pt x="7426" y="13906"/>
                    <a:pt x="7405" y="13891"/>
                    <a:pt x="7402" y="13867"/>
                  </a:cubicBezTo>
                  <a:lnTo>
                    <a:pt x="7149" y="10968"/>
                  </a:lnTo>
                  <a:lnTo>
                    <a:pt x="9719" y="8398"/>
                  </a:lnTo>
                  <a:lnTo>
                    <a:pt x="9719" y="8398"/>
                  </a:lnTo>
                  <a:cubicBezTo>
                    <a:pt x="9633" y="9437"/>
                    <a:pt x="9613" y="9707"/>
                    <a:pt x="9493" y="10235"/>
                  </a:cubicBezTo>
                  <a:cubicBezTo>
                    <a:pt x="9469" y="10348"/>
                    <a:pt x="9537" y="10461"/>
                    <a:pt x="9650" y="10485"/>
                  </a:cubicBezTo>
                  <a:cubicBezTo>
                    <a:pt x="9667" y="10489"/>
                    <a:pt x="9683" y="10491"/>
                    <a:pt x="9699" y="10491"/>
                  </a:cubicBezTo>
                  <a:cubicBezTo>
                    <a:pt x="9794" y="10491"/>
                    <a:pt x="9880" y="10424"/>
                    <a:pt x="9904" y="10328"/>
                  </a:cubicBezTo>
                  <a:cubicBezTo>
                    <a:pt x="10048" y="9687"/>
                    <a:pt x="10058" y="9378"/>
                    <a:pt x="10178" y="7939"/>
                  </a:cubicBezTo>
                  <a:lnTo>
                    <a:pt x="13115" y="5002"/>
                  </a:lnTo>
                  <a:cubicBezTo>
                    <a:pt x="13139" y="4978"/>
                    <a:pt x="13156" y="4948"/>
                    <a:pt x="13166" y="4917"/>
                  </a:cubicBezTo>
                  <a:lnTo>
                    <a:pt x="13749" y="2922"/>
                  </a:lnTo>
                  <a:lnTo>
                    <a:pt x="14451" y="524"/>
                  </a:lnTo>
                  <a:cubicBezTo>
                    <a:pt x="14526" y="253"/>
                    <a:pt x="14317" y="1"/>
                    <a:pt x="14056"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92;p66">
              <a:extLst>
                <a:ext uri="{FF2B5EF4-FFF2-40B4-BE49-F238E27FC236}">
                  <a16:creationId xmlns:a16="http://schemas.microsoft.com/office/drawing/2014/main" id="{623C39FF-C674-459E-9CC3-C660D73D7F8A}"/>
                </a:ext>
              </a:extLst>
            </p:cNvPr>
            <p:cNvSpPr/>
            <p:nvPr/>
          </p:nvSpPr>
          <p:spPr>
            <a:xfrm>
              <a:off x="1071836" y="2830173"/>
              <a:ext cx="88356" cy="70543"/>
            </a:xfrm>
            <a:custGeom>
              <a:avLst/>
              <a:gdLst/>
              <a:ahLst/>
              <a:cxnLst/>
              <a:rect l="l" t="t" r="r" b="b"/>
              <a:pathLst>
                <a:path w="3373" h="2693" extrusionOk="0">
                  <a:moveTo>
                    <a:pt x="1012" y="1"/>
                  </a:moveTo>
                  <a:cubicBezTo>
                    <a:pt x="987" y="1"/>
                    <a:pt x="960" y="6"/>
                    <a:pt x="932" y="16"/>
                  </a:cubicBezTo>
                  <a:cubicBezTo>
                    <a:pt x="329" y="287"/>
                    <a:pt x="0" y="941"/>
                    <a:pt x="137" y="1586"/>
                  </a:cubicBezTo>
                  <a:cubicBezTo>
                    <a:pt x="275" y="2230"/>
                    <a:pt x="847" y="2689"/>
                    <a:pt x="1505" y="2692"/>
                  </a:cubicBezTo>
                  <a:cubicBezTo>
                    <a:pt x="2749" y="2692"/>
                    <a:pt x="3372" y="1181"/>
                    <a:pt x="2495" y="304"/>
                  </a:cubicBezTo>
                  <a:cubicBezTo>
                    <a:pt x="2375" y="184"/>
                    <a:pt x="2235" y="88"/>
                    <a:pt x="2080" y="16"/>
                  </a:cubicBezTo>
                  <a:cubicBezTo>
                    <a:pt x="2053" y="6"/>
                    <a:pt x="2026" y="1"/>
                    <a:pt x="2001" y="1"/>
                  </a:cubicBezTo>
                  <a:cubicBezTo>
                    <a:pt x="1802" y="1"/>
                    <a:pt x="1699" y="293"/>
                    <a:pt x="1909" y="400"/>
                  </a:cubicBezTo>
                  <a:cubicBezTo>
                    <a:pt x="2331" y="588"/>
                    <a:pt x="2560" y="1048"/>
                    <a:pt x="2464" y="1500"/>
                  </a:cubicBezTo>
                  <a:cubicBezTo>
                    <a:pt x="2365" y="1949"/>
                    <a:pt x="1967" y="2271"/>
                    <a:pt x="1505" y="2271"/>
                  </a:cubicBezTo>
                  <a:cubicBezTo>
                    <a:pt x="1046" y="2271"/>
                    <a:pt x="645" y="1949"/>
                    <a:pt x="549" y="1500"/>
                  </a:cubicBezTo>
                  <a:cubicBezTo>
                    <a:pt x="453" y="1048"/>
                    <a:pt x="682" y="588"/>
                    <a:pt x="1104" y="400"/>
                  </a:cubicBezTo>
                  <a:cubicBezTo>
                    <a:pt x="1311" y="293"/>
                    <a:pt x="1210" y="1"/>
                    <a:pt x="1012"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1316;p68">
            <a:extLst>
              <a:ext uri="{FF2B5EF4-FFF2-40B4-BE49-F238E27FC236}">
                <a16:creationId xmlns:a16="http://schemas.microsoft.com/office/drawing/2014/main" id="{81BFE453-2067-44B6-BCF8-D5C55CA96B26}"/>
              </a:ext>
            </a:extLst>
          </p:cNvPr>
          <p:cNvGrpSpPr/>
          <p:nvPr/>
        </p:nvGrpSpPr>
        <p:grpSpPr>
          <a:xfrm>
            <a:off x="9505243" y="3563610"/>
            <a:ext cx="1603023" cy="1602125"/>
            <a:chOff x="3115872" y="1511808"/>
            <a:chExt cx="316277" cy="345600"/>
          </a:xfrm>
          <a:solidFill>
            <a:schemeClr val="bg1"/>
          </a:solidFill>
        </p:grpSpPr>
        <p:sp>
          <p:nvSpPr>
            <p:cNvPr id="32" name="Google Shape;11317;p68">
              <a:extLst>
                <a:ext uri="{FF2B5EF4-FFF2-40B4-BE49-F238E27FC236}">
                  <a16:creationId xmlns:a16="http://schemas.microsoft.com/office/drawing/2014/main" id="{13B837FB-FB28-43C2-85E7-DD42A059178D}"/>
                </a:ext>
              </a:extLst>
            </p:cNvPr>
            <p:cNvSpPr/>
            <p:nvPr/>
          </p:nvSpPr>
          <p:spPr>
            <a:xfrm>
              <a:off x="3145509" y="1516791"/>
              <a:ext cx="281474" cy="281474"/>
            </a:xfrm>
            <a:custGeom>
              <a:avLst/>
              <a:gdLst/>
              <a:ahLst/>
              <a:cxnLst/>
              <a:rect l="l" t="t" r="r" b="b"/>
              <a:pathLst>
                <a:path w="10732" h="10732" extrusionOk="0">
                  <a:moveTo>
                    <a:pt x="5366" y="1"/>
                  </a:moveTo>
                  <a:cubicBezTo>
                    <a:pt x="2402" y="1"/>
                    <a:pt x="1" y="2402"/>
                    <a:pt x="1" y="5366"/>
                  </a:cubicBezTo>
                  <a:cubicBezTo>
                    <a:pt x="1" y="8330"/>
                    <a:pt x="2402" y="10731"/>
                    <a:pt x="5366" y="10731"/>
                  </a:cubicBezTo>
                  <a:cubicBezTo>
                    <a:pt x="8325" y="10731"/>
                    <a:pt x="10731" y="8330"/>
                    <a:pt x="10731" y="5366"/>
                  </a:cubicBezTo>
                  <a:cubicBezTo>
                    <a:pt x="10731" y="2402"/>
                    <a:pt x="8325" y="1"/>
                    <a:pt x="5366"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18;p68">
              <a:extLst>
                <a:ext uri="{FF2B5EF4-FFF2-40B4-BE49-F238E27FC236}">
                  <a16:creationId xmlns:a16="http://schemas.microsoft.com/office/drawing/2014/main" id="{7D2213E6-55DB-41EE-B0EE-F0AE575CDA7A}"/>
                </a:ext>
              </a:extLst>
            </p:cNvPr>
            <p:cNvSpPr/>
            <p:nvPr/>
          </p:nvSpPr>
          <p:spPr>
            <a:xfrm>
              <a:off x="3117629" y="1519834"/>
              <a:ext cx="267573" cy="278484"/>
            </a:xfrm>
            <a:custGeom>
              <a:avLst/>
              <a:gdLst/>
              <a:ahLst/>
              <a:cxnLst/>
              <a:rect l="l" t="t" r="r" b="b"/>
              <a:pathLst>
                <a:path w="10202" h="10618" extrusionOk="0">
                  <a:moveTo>
                    <a:pt x="5332" y="0"/>
                  </a:moveTo>
                  <a:cubicBezTo>
                    <a:pt x="1819" y="727"/>
                    <a:pt x="1" y="4634"/>
                    <a:pt x="1699" y="7791"/>
                  </a:cubicBezTo>
                  <a:cubicBezTo>
                    <a:pt x="2689" y="9634"/>
                    <a:pt x="4550" y="10618"/>
                    <a:pt x="6433" y="10618"/>
                  </a:cubicBezTo>
                  <a:cubicBezTo>
                    <a:pt x="7781" y="10618"/>
                    <a:pt x="9140" y="10114"/>
                    <a:pt x="10201" y="9061"/>
                  </a:cubicBezTo>
                  <a:lnTo>
                    <a:pt x="10201" y="9061"/>
                  </a:lnTo>
                  <a:cubicBezTo>
                    <a:pt x="9845" y="9133"/>
                    <a:pt x="9475" y="9172"/>
                    <a:pt x="9109" y="9172"/>
                  </a:cubicBezTo>
                  <a:cubicBezTo>
                    <a:pt x="6934" y="9172"/>
                    <a:pt x="4976" y="7858"/>
                    <a:pt x="4148" y="5851"/>
                  </a:cubicBezTo>
                  <a:cubicBezTo>
                    <a:pt x="3321" y="3840"/>
                    <a:pt x="3787" y="1531"/>
                    <a:pt x="5332"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19;p68">
              <a:extLst>
                <a:ext uri="{FF2B5EF4-FFF2-40B4-BE49-F238E27FC236}">
                  <a16:creationId xmlns:a16="http://schemas.microsoft.com/office/drawing/2014/main" id="{634C47E1-1B31-4086-8317-57ECCE23CAC4}"/>
                </a:ext>
              </a:extLst>
            </p:cNvPr>
            <p:cNvSpPr/>
            <p:nvPr/>
          </p:nvSpPr>
          <p:spPr>
            <a:xfrm>
              <a:off x="3194239" y="1787380"/>
              <a:ext cx="184012" cy="65018"/>
            </a:xfrm>
            <a:custGeom>
              <a:avLst/>
              <a:gdLst/>
              <a:ahLst/>
              <a:cxnLst/>
              <a:rect l="l" t="t" r="r" b="b"/>
              <a:pathLst>
                <a:path w="7016" h="2479" extrusionOk="0">
                  <a:moveTo>
                    <a:pt x="2267" y="0"/>
                  </a:moveTo>
                  <a:lnTo>
                    <a:pt x="544" y="631"/>
                  </a:lnTo>
                  <a:cubicBezTo>
                    <a:pt x="217" y="751"/>
                    <a:pt x="0" y="1059"/>
                    <a:pt x="0" y="1405"/>
                  </a:cubicBezTo>
                  <a:lnTo>
                    <a:pt x="0" y="2478"/>
                  </a:lnTo>
                  <a:lnTo>
                    <a:pt x="7016" y="2478"/>
                  </a:lnTo>
                  <a:lnTo>
                    <a:pt x="7016" y="1405"/>
                  </a:lnTo>
                  <a:cubicBezTo>
                    <a:pt x="7016" y="1059"/>
                    <a:pt x="6799" y="746"/>
                    <a:pt x="6472" y="631"/>
                  </a:cubicBezTo>
                  <a:lnTo>
                    <a:pt x="4745" y="0"/>
                  </a:lnTo>
                  <a:lnTo>
                    <a:pt x="3508" y="414"/>
                  </a:lnTo>
                  <a:lnTo>
                    <a:pt x="2267" y="0"/>
                  </a:ln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20;p68">
              <a:extLst>
                <a:ext uri="{FF2B5EF4-FFF2-40B4-BE49-F238E27FC236}">
                  <a16:creationId xmlns:a16="http://schemas.microsoft.com/office/drawing/2014/main" id="{15B6DB32-5D49-42D3-99F5-C844EE2FAF00}"/>
                </a:ext>
              </a:extLst>
            </p:cNvPr>
            <p:cNvSpPr/>
            <p:nvPr/>
          </p:nvSpPr>
          <p:spPr>
            <a:xfrm>
              <a:off x="3345677" y="1809464"/>
              <a:ext cx="32575" cy="42934"/>
            </a:xfrm>
            <a:custGeom>
              <a:avLst/>
              <a:gdLst/>
              <a:ahLst/>
              <a:cxnLst/>
              <a:rect l="l" t="t" r="r" b="b"/>
              <a:pathLst>
                <a:path w="1242" h="1637" extrusionOk="0">
                  <a:moveTo>
                    <a:pt x="1016" y="0"/>
                  </a:moveTo>
                  <a:lnTo>
                    <a:pt x="241" y="775"/>
                  </a:lnTo>
                  <a:cubicBezTo>
                    <a:pt x="87" y="929"/>
                    <a:pt x="0" y="1141"/>
                    <a:pt x="0" y="1357"/>
                  </a:cubicBezTo>
                  <a:lnTo>
                    <a:pt x="0" y="1636"/>
                  </a:lnTo>
                  <a:lnTo>
                    <a:pt x="1242" y="1636"/>
                  </a:lnTo>
                  <a:lnTo>
                    <a:pt x="1242" y="563"/>
                  </a:lnTo>
                  <a:cubicBezTo>
                    <a:pt x="1237" y="356"/>
                    <a:pt x="1160" y="154"/>
                    <a:pt x="1016"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321;p68">
              <a:extLst>
                <a:ext uri="{FF2B5EF4-FFF2-40B4-BE49-F238E27FC236}">
                  <a16:creationId xmlns:a16="http://schemas.microsoft.com/office/drawing/2014/main" id="{2C9694BF-58E0-477A-BD4F-DEE83025CC96}"/>
                </a:ext>
              </a:extLst>
            </p:cNvPr>
            <p:cNvSpPr/>
            <p:nvPr/>
          </p:nvSpPr>
          <p:spPr>
            <a:xfrm>
              <a:off x="3226657" y="1619656"/>
              <a:ext cx="119047" cy="86603"/>
            </a:xfrm>
            <a:custGeom>
              <a:avLst/>
              <a:gdLst/>
              <a:ahLst/>
              <a:cxnLst/>
              <a:rect l="l" t="t" r="r" b="b"/>
              <a:pathLst>
                <a:path w="4539" h="3302" extrusionOk="0">
                  <a:moveTo>
                    <a:pt x="1651" y="0"/>
                  </a:moveTo>
                  <a:cubicBezTo>
                    <a:pt x="737" y="0"/>
                    <a:pt x="1" y="741"/>
                    <a:pt x="1" y="1651"/>
                  </a:cubicBezTo>
                  <a:lnTo>
                    <a:pt x="1" y="2142"/>
                  </a:lnTo>
                  <a:cubicBezTo>
                    <a:pt x="1" y="2363"/>
                    <a:pt x="35" y="2584"/>
                    <a:pt x="107" y="2796"/>
                  </a:cubicBezTo>
                  <a:lnTo>
                    <a:pt x="174" y="3003"/>
                  </a:lnTo>
                  <a:cubicBezTo>
                    <a:pt x="193" y="3066"/>
                    <a:pt x="208" y="3128"/>
                    <a:pt x="208" y="3195"/>
                  </a:cubicBezTo>
                  <a:lnTo>
                    <a:pt x="208" y="3301"/>
                  </a:lnTo>
                  <a:lnTo>
                    <a:pt x="4336" y="3301"/>
                  </a:lnTo>
                  <a:lnTo>
                    <a:pt x="4336" y="3195"/>
                  </a:lnTo>
                  <a:cubicBezTo>
                    <a:pt x="4336" y="3128"/>
                    <a:pt x="4346" y="3066"/>
                    <a:pt x="4370" y="3003"/>
                  </a:cubicBezTo>
                  <a:lnTo>
                    <a:pt x="4437" y="2796"/>
                  </a:lnTo>
                  <a:cubicBezTo>
                    <a:pt x="4505" y="2584"/>
                    <a:pt x="4538" y="2363"/>
                    <a:pt x="4538" y="2142"/>
                  </a:cubicBezTo>
                  <a:lnTo>
                    <a:pt x="4538" y="414"/>
                  </a:lnTo>
                  <a:cubicBezTo>
                    <a:pt x="4538" y="183"/>
                    <a:pt x="4356" y="0"/>
                    <a:pt x="4129"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322;p68">
              <a:extLst>
                <a:ext uri="{FF2B5EF4-FFF2-40B4-BE49-F238E27FC236}">
                  <a16:creationId xmlns:a16="http://schemas.microsoft.com/office/drawing/2014/main" id="{4618607E-D1D0-499E-B01E-13202F6F536F}"/>
                </a:ext>
              </a:extLst>
            </p:cNvPr>
            <p:cNvSpPr/>
            <p:nvPr/>
          </p:nvSpPr>
          <p:spPr>
            <a:xfrm>
              <a:off x="3253671" y="1619656"/>
              <a:ext cx="92163" cy="86603"/>
            </a:xfrm>
            <a:custGeom>
              <a:avLst/>
              <a:gdLst/>
              <a:ahLst/>
              <a:cxnLst/>
              <a:rect l="l" t="t" r="r" b="b"/>
              <a:pathLst>
                <a:path w="3514" h="3302" extrusionOk="0">
                  <a:moveTo>
                    <a:pt x="843" y="0"/>
                  </a:moveTo>
                  <a:cubicBezTo>
                    <a:pt x="376" y="0"/>
                    <a:pt x="1" y="376"/>
                    <a:pt x="1" y="838"/>
                  </a:cubicBezTo>
                  <a:cubicBezTo>
                    <a:pt x="1" y="1300"/>
                    <a:pt x="376" y="1675"/>
                    <a:pt x="843" y="1675"/>
                  </a:cubicBezTo>
                  <a:lnTo>
                    <a:pt x="958" y="1675"/>
                  </a:lnTo>
                  <a:lnTo>
                    <a:pt x="1011" y="3301"/>
                  </a:lnTo>
                  <a:lnTo>
                    <a:pt x="3306" y="3301"/>
                  </a:lnTo>
                  <a:lnTo>
                    <a:pt x="3306" y="3195"/>
                  </a:lnTo>
                  <a:cubicBezTo>
                    <a:pt x="3306" y="3128"/>
                    <a:pt x="3316" y="3061"/>
                    <a:pt x="3340" y="2998"/>
                  </a:cubicBezTo>
                  <a:lnTo>
                    <a:pt x="3407" y="2791"/>
                  </a:lnTo>
                  <a:cubicBezTo>
                    <a:pt x="3475" y="2584"/>
                    <a:pt x="3513" y="2363"/>
                    <a:pt x="3513" y="2142"/>
                  </a:cubicBezTo>
                  <a:lnTo>
                    <a:pt x="3513" y="414"/>
                  </a:lnTo>
                  <a:cubicBezTo>
                    <a:pt x="3513" y="183"/>
                    <a:pt x="3326" y="0"/>
                    <a:pt x="3099"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323;p68">
              <a:extLst>
                <a:ext uri="{FF2B5EF4-FFF2-40B4-BE49-F238E27FC236}">
                  <a16:creationId xmlns:a16="http://schemas.microsoft.com/office/drawing/2014/main" id="{4716006E-3B41-4DBA-9FD5-803FE90CD16B}"/>
                </a:ext>
              </a:extLst>
            </p:cNvPr>
            <p:cNvSpPr/>
            <p:nvPr/>
          </p:nvSpPr>
          <p:spPr>
            <a:xfrm>
              <a:off x="3253671" y="1749508"/>
              <a:ext cx="65018" cy="48757"/>
            </a:xfrm>
            <a:custGeom>
              <a:avLst/>
              <a:gdLst/>
              <a:ahLst/>
              <a:cxnLst/>
              <a:rect l="l" t="t" r="r" b="b"/>
              <a:pathLst>
                <a:path w="2479" h="1859" extrusionOk="0">
                  <a:moveTo>
                    <a:pt x="1" y="1"/>
                  </a:moveTo>
                  <a:lnTo>
                    <a:pt x="1" y="1858"/>
                  </a:lnTo>
                  <a:lnTo>
                    <a:pt x="2479" y="1858"/>
                  </a:lnTo>
                  <a:lnTo>
                    <a:pt x="2479" y="1"/>
                  </a:ln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24;p68">
              <a:extLst>
                <a:ext uri="{FF2B5EF4-FFF2-40B4-BE49-F238E27FC236}">
                  <a16:creationId xmlns:a16="http://schemas.microsoft.com/office/drawing/2014/main" id="{69AF4992-F058-4CFC-86E8-C6DEC3E98FEB}"/>
                </a:ext>
              </a:extLst>
            </p:cNvPr>
            <p:cNvSpPr/>
            <p:nvPr/>
          </p:nvSpPr>
          <p:spPr>
            <a:xfrm>
              <a:off x="3253671" y="1749508"/>
              <a:ext cx="65018" cy="32548"/>
            </a:xfrm>
            <a:custGeom>
              <a:avLst/>
              <a:gdLst/>
              <a:ahLst/>
              <a:cxnLst/>
              <a:rect l="l" t="t" r="r" b="b"/>
              <a:pathLst>
                <a:path w="2479" h="1241" extrusionOk="0">
                  <a:moveTo>
                    <a:pt x="1" y="1"/>
                  </a:moveTo>
                  <a:lnTo>
                    <a:pt x="1" y="934"/>
                  </a:lnTo>
                  <a:cubicBezTo>
                    <a:pt x="388" y="1139"/>
                    <a:pt x="814" y="1241"/>
                    <a:pt x="1240" y="1241"/>
                  </a:cubicBezTo>
                  <a:cubicBezTo>
                    <a:pt x="1665" y="1241"/>
                    <a:pt x="2091" y="1139"/>
                    <a:pt x="2479" y="934"/>
                  </a:cubicBezTo>
                  <a:lnTo>
                    <a:pt x="2479" y="1"/>
                  </a:ln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325;p68">
              <a:extLst>
                <a:ext uri="{FF2B5EF4-FFF2-40B4-BE49-F238E27FC236}">
                  <a16:creationId xmlns:a16="http://schemas.microsoft.com/office/drawing/2014/main" id="{9606B78B-547D-444D-9B52-FD1FBB99CBC8}"/>
                </a:ext>
              </a:extLst>
            </p:cNvPr>
            <p:cNvSpPr/>
            <p:nvPr/>
          </p:nvSpPr>
          <p:spPr>
            <a:xfrm>
              <a:off x="3242813" y="1778384"/>
              <a:ext cx="43459" cy="38712"/>
            </a:xfrm>
            <a:custGeom>
              <a:avLst/>
              <a:gdLst/>
              <a:ahLst/>
              <a:cxnLst/>
              <a:rect l="l" t="t" r="r" b="b"/>
              <a:pathLst>
                <a:path w="1657" h="1476" extrusionOk="0">
                  <a:moveTo>
                    <a:pt x="370" y="1"/>
                  </a:moveTo>
                  <a:cubicBezTo>
                    <a:pt x="293" y="1"/>
                    <a:pt x="220" y="44"/>
                    <a:pt x="184" y="122"/>
                  </a:cubicBezTo>
                  <a:lnTo>
                    <a:pt x="1" y="497"/>
                  </a:lnTo>
                  <a:lnTo>
                    <a:pt x="684" y="1397"/>
                  </a:lnTo>
                  <a:cubicBezTo>
                    <a:pt x="726" y="1449"/>
                    <a:pt x="787" y="1476"/>
                    <a:pt x="849" y="1476"/>
                  </a:cubicBezTo>
                  <a:cubicBezTo>
                    <a:pt x="901" y="1476"/>
                    <a:pt x="955" y="1456"/>
                    <a:pt x="997" y="1416"/>
                  </a:cubicBezTo>
                  <a:lnTo>
                    <a:pt x="1656" y="757"/>
                  </a:lnTo>
                  <a:lnTo>
                    <a:pt x="477" y="30"/>
                  </a:lnTo>
                  <a:cubicBezTo>
                    <a:pt x="443" y="10"/>
                    <a:pt x="406" y="1"/>
                    <a:pt x="370"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326;p68">
              <a:extLst>
                <a:ext uri="{FF2B5EF4-FFF2-40B4-BE49-F238E27FC236}">
                  <a16:creationId xmlns:a16="http://schemas.microsoft.com/office/drawing/2014/main" id="{7ECA6708-009E-4358-BFC4-2352F51EE759}"/>
                </a:ext>
              </a:extLst>
            </p:cNvPr>
            <p:cNvSpPr/>
            <p:nvPr/>
          </p:nvSpPr>
          <p:spPr>
            <a:xfrm>
              <a:off x="3286245" y="1778384"/>
              <a:ext cx="43302" cy="38712"/>
            </a:xfrm>
            <a:custGeom>
              <a:avLst/>
              <a:gdLst/>
              <a:ahLst/>
              <a:cxnLst/>
              <a:rect l="l" t="t" r="r" b="b"/>
              <a:pathLst>
                <a:path w="1651" h="1476" extrusionOk="0">
                  <a:moveTo>
                    <a:pt x="1282" y="1"/>
                  </a:moveTo>
                  <a:cubicBezTo>
                    <a:pt x="1245" y="1"/>
                    <a:pt x="1208" y="10"/>
                    <a:pt x="1174" y="30"/>
                  </a:cubicBezTo>
                  <a:lnTo>
                    <a:pt x="0" y="757"/>
                  </a:lnTo>
                  <a:lnTo>
                    <a:pt x="654" y="1416"/>
                  </a:lnTo>
                  <a:cubicBezTo>
                    <a:pt x="697" y="1456"/>
                    <a:pt x="750" y="1476"/>
                    <a:pt x="803" y="1476"/>
                  </a:cubicBezTo>
                  <a:cubicBezTo>
                    <a:pt x="865" y="1476"/>
                    <a:pt x="926" y="1449"/>
                    <a:pt x="967" y="1397"/>
                  </a:cubicBezTo>
                  <a:lnTo>
                    <a:pt x="1650" y="497"/>
                  </a:lnTo>
                  <a:lnTo>
                    <a:pt x="1468" y="122"/>
                  </a:lnTo>
                  <a:cubicBezTo>
                    <a:pt x="1432" y="44"/>
                    <a:pt x="1358" y="1"/>
                    <a:pt x="1282"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27;p68">
              <a:extLst>
                <a:ext uri="{FF2B5EF4-FFF2-40B4-BE49-F238E27FC236}">
                  <a16:creationId xmlns:a16="http://schemas.microsoft.com/office/drawing/2014/main" id="{3556D6AB-4B5B-4DE7-9345-310B3B83B797}"/>
                </a:ext>
              </a:extLst>
            </p:cNvPr>
            <p:cNvSpPr/>
            <p:nvPr/>
          </p:nvSpPr>
          <p:spPr>
            <a:xfrm>
              <a:off x="3232086" y="1663534"/>
              <a:ext cx="108188" cy="102287"/>
            </a:xfrm>
            <a:custGeom>
              <a:avLst/>
              <a:gdLst/>
              <a:ahLst/>
              <a:cxnLst/>
              <a:rect l="l" t="t" r="r" b="b"/>
              <a:pathLst>
                <a:path w="4125" h="3900" extrusionOk="0">
                  <a:moveTo>
                    <a:pt x="1757" y="0"/>
                  </a:moveTo>
                  <a:cubicBezTo>
                    <a:pt x="1109" y="0"/>
                    <a:pt x="617" y="185"/>
                    <a:pt x="617" y="185"/>
                  </a:cubicBezTo>
                  <a:lnTo>
                    <a:pt x="617" y="882"/>
                  </a:lnTo>
                  <a:cubicBezTo>
                    <a:pt x="617" y="1089"/>
                    <a:pt x="516" y="1282"/>
                    <a:pt x="342" y="1397"/>
                  </a:cubicBezTo>
                  <a:lnTo>
                    <a:pt x="1" y="1628"/>
                  </a:lnTo>
                  <a:lnTo>
                    <a:pt x="1" y="1835"/>
                  </a:lnTo>
                  <a:cubicBezTo>
                    <a:pt x="1" y="2971"/>
                    <a:pt x="925" y="3899"/>
                    <a:pt x="2065" y="3899"/>
                  </a:cubicBezTo>
                  <a:cubicBezTo>
                    <a:pt x="3201" y="3899"/>
                    <a:pt x="4124" y="2971"/>
                    <a:pt x="4124" y="1835"/>
                  </a:cubicBezTo>
                  <a:lnTo>
                    <a:pt x="4124" y="1628"/>
                  </a:lnTo>
                  <a:lnTo>
                    <a:pt x="3783" y="1402"/>
                  </a:lnTo>
                  <a:cubicBezTo>
                    <a:pt x="3610" y="1287"/>
                    <a:pt x="3504" y="1089"/>
                    <a:pt x="3504" y="882"/>
                  </a:cubicBezTo>
                  <a:lnTo>
                    <a:pt x="3504" y="599"/>
                  </a:lnTo>
                  <a:cubicBezTo>
                    <a:pt x="2944" y="128"/>
                    <a:pt x="2296" y="0"/>
                    <a:pt x="1757"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28;p68">
              <a:extLst>
                <a:ext uri="{FF2B5EF4-FFF2-40B4-BE49-F238E27FC236}">
                  <a16:creationId xmlns:a16="http://schemas.microsoft.com/office/drawing/2014/main" id="{ECBDE44F-F984-4E17-A570-A7FF5BCED250}"/>
                </a:ext>
              </a:extLst>
            </p:cNvPr>
            <p:cNvSpPr/>
            <p:nvPr/>
          </p:nvSpPr>
          <p:spPr>
            <a:xfrm>
              <a:off x="3194108" y="1809464"/>
              <a:ext cx="32575" cy="42934"/>
            </a:xfrm>
            <a:custGeom>
              <a:avLst/>
              <a:gdLst/>
              <a:ahLst/>
              <a:cxnLst/>
              <a:rect l="l" t="t" r="r" b="b"/>
              <a:pathLst>
                <a:path w="1242" h="1637" extrusionOk="0">
                  <a:moveTo>
                    <a:pt x="227" y="0"/>
                  </a:moveTo>
                  <a:cubicBezTo>
                    <a:pt x="82" y="154"/>
                    <a:pt x="0" y="356"/>
                    <a:pt x="0" y="563"/>
                  </a:cubicBezTo>
                  <a:lnTo>
                    <a:pt x="0" y="1636"/>
                  </a:lnTo>
                  <a:lnTo>
                    <a:pt x="1242" y="1636"/>
                  </a:lnTo>
                  <a:lnTo>
                    <a:pt x="1242" y="1357"/>
                  </a:lnTo>
                  <a:cubicBezTo>
                    <a:pt x="1242" y="1141"/>
                    <a:pt x="1155" y="929"/>
                    <a:pt x="1001" y="775"/>
                  </a:cubicBezTo>
                  <a:lnTo>
                    <a:pt x="227" y="0"/>
                  </a:ln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9;p68">
              <a:extLst>
                <a:ext uri="{FF2B5EF4-FFF2-40B4-BE49-F238E27FC236}">
                  <a16:creationId xmlns:a16="http://schemas.microsoft.com/office/drawing/2014/main" id="{2CED25F9-4F35-4C79-B600-89F43D5BB325}"/>
                </a:ext>
              </a:extLst>
            </p:cNvPr>
            <p:cNvSpPr/>
            <p:nvPr/>
          </p:nvSpPr>
          <p:spPr>
            <a:xfrm>
              <a:off x="3232217" y="1663534"/>
              <a:ext cx="91901" cy="101789"/>
            </a:xfrm>
            <a:custGeom>
              <a:avLst/>
              <a:gdLst/>
              <a:ahLst/>
              <a:cxnLst/>
              <a:rect l="l" t="t" r="r" b="b"/>
              <a:pathLst>
                <a:path w="3504" h="3881" extrusionOk="0">
                  <a:moveTo>
                    <a:pt x="1755" y="0"/>
                  </a:moveTo>
                  <a:cubicBezTo>
                    <a:pt x="1108" y="0"/>
                    <a:pt x="617" y="185"/>
                    <a:pt x="617" y="185"/>
                  </a:cubicBezTo>
                  <a:lnTo>
                    <a:pt x="617" y="887"/>
                  </a:lnTo>
                  <a:cubicBezTo>
                    <a:pt x="617" y="1094"/>
                    <a:pt x="515" y="1287"/>
                    <a:pt x="342" y="1402"/>
                  </a:cubicBezTo>
                  <a:lnTo>
                    <a:pt x="1" y="1628"/>
                  </a:lnTo>
                  <a:lnTo>
                    <a:pt x="1" y="1835"/>
                  </a:lnTo>
                  <a:cubicBezTo>
                    <a:pt x="1" y="2875"/>
                    <a:pt x="780" y="3750"/>
                    <a:pt x="1815" y="3880"/>
                  </a:cubicBezTo>
                  <a:cubicBezTo>
                    <a:pt x="1444" y="3495"/>
                    <a:pt x="1237" y="2980"/>
                    <a:pt x="1237" y="2451"/>
                  </a:cubicBezTo>
                  <a:lnTo>
                    <a:pt x="1237" y="1089"/>
                  </a:lnTo>
                  <a:cubicBezTo>
                    <a:pt x="1237" y="882"/>
                    <a:pt x="1391" y="704"/>
                    <a:pt x="1598" y="680"/>
                  </a:cubicBezTo>
                  <a:cubicBezTo>
                    <a:pt x="1757" y="660"/>
                    <a:pt x="1960" y="643"/>
                    <a:pt x="2185" y="643"/>
                  </a:cubicBezTo>
                  <a:cubicBezTo>
                    <a:pt x="2592" y="643"/>
                    <a:pt x="3073" y="698"/>
                    <a:pt x="3504" y="887"/>
                  </a:cubicBezTo>
                  <a:lnTo>
                    <a:pt x="3504" y="599"/>
                  </a:lnTo>
                  <a:cubicBezTo>
                    <a:pt x="2941" y="128"/>
                    <a:pt x="2294" y="0"/>
                    <a:pt x="1755"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0;p68">
              <a:extLst>
                <a:ext uri="{FF2B5EF4-FFF2-40B4-BE49-F238E27FC236}">
                  <a16:creationId xmlns:a16="http://schemas.microsoft.com/office/drawing/2014/main" id="{DF8E7DEB-E081-499F-B9CB-2951C54105CD}"/>
                </a:ext>
              </a:extLst>
            </p:cNvPr>
            <p:cNvSpPr/>
            <p:nvPr/>
          </p:nvSpPr>
          <p:spPr>
            <a:xfrm>
              <a:off x="3243206" y="1660597"/>
              <a:ext cx="88124" cy="29060"/>
            </a:xfrm>
            <a:custGeom>
              <a:avLst/>
              <a:gdLst/>
              <a:ahLst/>
              <a:cxnLst/>
              <a:rect l="l" t="t" r="r" b="b"/>
              <a:pathLst>
                <a:path w="3360" h="1108" extrusionOk="0">
                  <a:moveTo>
                    <a:pt x="1327" y="0"/>
                  </a:moveTo>
                  <a:cubicBezTo>
                    <a:pt x="931" y="0"/>
                    <a:pt x="574" y="41"/>
                    <a:pt x="342" y="75"/>
                  </a:cubicBezTo>
                  <a:cubicBezTo>
                    <a:pt x="145" y="104"/>
                    <a:pt x="0" y="273"/>
                    <a:pt x="0" y="470"/>
                  </a:cubicBezTo>
                  <a:lnTo>
                    <a:pt x="0" y="913"/>
                  </a:lnTo>
                  <a:cubicBezTo>
                    <a:pt x="0" y="1043"/>
                    <a:pt x="96" y="1108"/>
                    <a:pt x="193" y="1108"/>
                  </a:cubicBezTo>
                  <a:cubicBezTo>
                    <a:pt x="289" y="1108"/>
                    <a:pt x="385" y="1043"/>
                    <a:pt x="385" y="913"/>
                  </a:cubicBezTo>
                  <a:lnTo>
                    <a:pt x="390" y="470"/>
                  </a:lnTo>
                  <a:cubicBezTo>
                    <a:pt x="385" y="465"/>
                    <a:pt x="390" y="460"/>
                    <a:pt x="400" y="456"/>
                  </a:cubicBezTo>
                  <a:cubicBezTo>
                    <a:pt x="698" y="410"/>
                    <a:pt x="1000" y="388"/>
                    <a:pt x="1302" y="388"/>
                  </a:cubicBezTo>
                  <a:cubicBezTo>
                    <a:pt x="1418" y="388"/>
                    <a:pt x="1534" y="391"/>
                    <a:pt x="1651" y="398"/>
                  </a:cubicBezTo>
                  <a:cubicBezTo>
                    <a:pt x="2252" y="436"/>
                    <a:pt x="2690" y="590"/>
                    <a:pt x="2945" y="845"/>
                  </a:cubicBezTo>
                  <a:cubicBezTo>
                    <a:pt x="2988" y="888"/>
                    <a:pt x="3035" y="906"/>
                    <a:pt x="3080" y="906"/>
                  </a:cubicBezTo>
                  <a:cubicBezTo>
                    <a:pt x="3231" y="906"/>
                    <a:pt x="3360" y="711"/>
                    <a:pt x="3219" y="571"/>
                  </a:cubicBezTo>
                  <a:cubicBezTo>
                    <a:pt x="2761" y="116"/>
                    <a:pt x="1991" y="0"/>
                    <a:pt x="1327"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31;p68">
              <a:extLst>
                <a:ext uri="{FF2B5EF4-FFF2-40B4-BE49-F238E27FC236}">
                  <a16:creationId xmlns:a16="http://schemas.microsoft.com/office/drawing/2014/main" id="{F1AEE46A-4652-448A-917A-C76FE6232119}"/>
                </a:ext>
              </a:extLst>
            </p:cNvPr>
            <p:cNvSpPr/>
            <p:nvPr/>
          </p:nvSpPr>
          <p:spPr>
            <a:xfrm>
              <a:off x="3189073" y="1614594"/>
              <a:ext cx="194110" cy="242814"/>
            </a:xfrm>
            <a:custGeom>
              <a:avLst/>
              <a:gdLst/>
              <a:ahLst/>
              <a:cxnLst/>
              <a:rect l="l" t="t" r="r" b="b"/>
              <a:pathLst>
                <a:path w="7401" h="9258" extrusionOk="0">
                  <a:moveTo>
                    <a:pt x="5779" y="386"/>
                  </a:moveTo>
                  <a:lnTo>
                    <a:pt x="5779" y="2258"/>
                  </a:lnTo>
                  <a:cubicBezTo>
                    <a:pt x="5779" y="2537"/>
                    <a:pt x="5716" y="2816"/>
                    <a:pt x="5591" y="3066"/>
                  </a:cubicBezTo>
                  <a:cubicBezTo>
                    <a:pt x="5577" y="3090"/>
                    <a:pt x="5572" y="3119"/>
                    <a:pt x="5572" y="3153"/>
                  </a:cubicBezTo>
                  <a:lnTo>
                    <a:pt x="5572" y="3701"/>
                  </a:lnTo>
                  <a:cubicBezTo>
                    <a:pt x="5572" y="4736"/>
                    <a:pt x="4728" y="5568"/>
                    <a:pt x="3702" y="5568"/>
                  </a:cubicBezTo>
                  <a:cubicBezTo>
                    <a:pt x="3660" y="5568"/>
                    <a:pt x="3618" y="5566"/>
                    <a:pt x="3575" y="5563"/>
                  </a:cubicBezTo>
                  <a:cubicBezTo>
                    <a:pt x="2598" y="5506"/>
                    <a:pt x="1833" y="4654"/>
                    <a:pt x="1833" y="3629"/>
                  </a:cubicBezTo>
                  <a:lnTo>
                    <a:pt x="1833" y="3148"/>
                  </a:lnTo>
                  <a:cubicBezTo>
                    <a:pt x="1833" y="3119"/>
                    <a:pt x="1824" y="3090"/>
                    <a:pt x="1814" y="3066"/>
                  </a:cubicBezTo>
                  <a:cubicBezTo>
                    <a:pt x="1689" y="2811"/>
                    <a:pt x="1626" y="2537"/>
                    <a:pt x="1626" y="2253"/>
                  </a:cubicBezTo>
                  <a:lnTo>
                    <a:pt x="1626" y="1844"/>
                  </a:lnTo>
                  <a:cubicBezTo>
                    <a:pt x="1626" y="1035"/>
                    <a:pt x="2276" y="386"/>
                    <a:pt x="3084" y="386"/>
                  </a:cubicBezTo>
                  <a:close/>
                  <a:moveTo>
                    <a:pt x="2656" y="5693"/>
                  </a:moveTo>
                  <a:cubicBezTo>
                    <a:pt x="2935" y="5842"/>
                    <a:pt x="3238" y="5929"/>
                    <a:pt x="3551" y="5953"/>
                  </a:cubicBezTo>
                  <a:cubicBezTo>
                    <a:pt x="3604" y="5958"/>
                    <a:pt x="3652" y="5958"/>
                    <a:pt x="3705" y="5958"/>
                  </a:cubicBezTo>
                  <a:cubicBezTo>
                    <a:pt x="4066" y="5958"/>
                    <a:pt x="4427" y="5871"/>
                    <a:pt x="4749" y="5703"/>
                  </a:cubicBezTo>
                  <a:lnTo>
                    <a:pt x="4749" y="6054"/>
                  </a:lnTo>
                  <a:lnTo>
                    <a:pt x="3705" y="6766"/>
                  </a:lnTo>
                  <a:lnTo>
                    <a:pt x="2656" y="6054"/>
                  </a:lnTo>
                  <a:lnTo>
                    <a:pt x="2656" y="5693"/>
                  </a:lnTo>
                  <a:close/>
                  <a:moveTo>
                    <a:pt x="2488" y="6405"/>
                  </a:moveTo>
                  <a:lnTo>
                    <a:pt x="3402" y="7031"/>
                  </a:lnTo>
                  <a:lnTo>
                    <a:pt x="2916" y="7512"/>
                  </a:lnTo>
                  <a:cubicBezTo>
                    <a:pt x="2916" y="7517"/>
                    <a:pt x="2911" y="7517"/>
                    <a:pt x="2906" y="7517"/>
                  </a:cubicBezTo>
                  <a:cubicBezTo>
                    <a:pt x="2901" y="7517"/>
                    <a:pt x="2901" y="7512"/>
                    <a:pt x="2897" y="7512"/>
                  </a:cubicBezTo>
                  <a:lnTo>
                    <a:pt x="2295" y="6607"/>
                  </a:lnTo>
                  <a:lnTo>
                    <a:pt x="2488" y="6405"/>
                  </a:lnTo>
                  <a:close/>
                  <a:moveTo>
                    <a:pt x="4913" y="6405"/>
                  </a:moveTo>
                  <a:lnTo>
                    <a:pt x="5110" y="6607"/>
                  </a:lnTo>
                  <a:lnTo>
                    <a:pt x="4509" y="7512"/>
                  </a:lnTo>
                  <a:cubicBezTo>
                    <a:pt x="4504" y="7517"/>
                    <a:pt x="4499" y="7517"/>
                    <a:pt x="4499" y="7522"/>
                  </a:cubicBezTo>
                  <a:cubicBezTo>
                    <a:pt x="4494" y="7522"/>
                    <a:pt x="4489" y="7517"/>
                    <a:pt x="4485" y="7517"/>
                  </a:cubicBezTo>
                  <a:lnTo>
                    <a:pt x="4003" y="7036"/>
                  </a:lnTo>
                  <a:lnTo>
                    <a:pt x="4913" y="6405"/>
                  </a:lnTo>
                  <a:close/>
                  <a:moveTo>
                    <a:pt x="3084" y="1"/>
                  </a:moveTo>
                  <a:cubicBezTo>
                    <a:pt x="2069" y="1"/>
                    <a:pt x="1241" y="824"/>
                    <a:pt x="1241" y="1844"/>
                  </a:cubicBezTo>
                  <a:lnTo>
                    <a:pt x="1241" y="2258"/>
                  </a:lnTo>
                  <a:cubicBezTo>
                    <a:pt x="1241" y="2580"/>
                    <a:pt x="1314" y="2898"/>
                    <a:pt x="1448" y="3196"/>
                  </a:cubicBezTo>
                  <a:lnTo>
                    <a:pt x="1448" y="3629"/>
                  </a:lnTo>
                  <a:cubicBezTo>
                    <a:pt x="1444" y="4322"/>
                    <a:pt x="1747" y="4981"/>
                    <a:pt x="2271" y="5429"/>
                  </a:cubicBezTo>
                  <a:lnTo>
                    <a:pt x="2271" y="6078"/>
                  </a:lnTo>
                  <a:lnTo>
                    <a:pt x="1910" y="6454"/>
                  </a:lnTo>
                  <a:cubicBezTo>
                    <a:pt x="1877" y="6497"/>
                    <a:pt x="1857" y="6550"/>
                    <a:pt x="1862" y="6603"/>
                  </a:cubicBezTo>
                  <a:lnTo>
                    <a:pt x="674" y="7036"/>
                  </a:lnTo>
                  <a:cubicBezTo>
                    <a:pt x="269" y="7180"/>
                    <a:pt x="5" y="7565"/>
                    <a:pt x="0" y="7993"/>
                  </a:cubicBezTo>
                  <a:lnTo>
                    <a:pt x="0" y="9066"/>
                  </a:lnTo>
                  <a:cubicBezTo>
                    <a:pt x="0" y="9194"/>
                    <a:pt x="97" y="9258"/>
                    <a:pt x="195" y="9258"/>
                  </a:cubicBezTo>
                  <a:cubicBezTo>
                    <a:pt x="292" y="9258"/>
                    <a:pt x="390" y="9194"/>
                    <a:pt x="390" y="9066"/>
                  </a:cubicBezTo>
                  <a:lnTo>
                    <a:pt x="390" y="7993"/>
                  </a:lnTo>
                  <a:cubicBezTo>
                    <a:pt x="390" y="7729"/>
                    <a:pt x="553" y="7488"/>
                    <a:pt x="804" y="7401"/>
                  </a:cubicBezTo>
                  <a:lnTo>
                    <a:pt x="2055" y="6944"/>
                  </a:lnTo>
                  <a:lnTo>
                    <a:pt x="2579" y="7724"/>
                  </a:lnTo>
                  <a:cubicBezTo>
                    <a:pt x="2642" y="7825"/>
                    <a:pt x="2752" y="7887"/>
                    <a:pt x="2868" y="7902"/>
                  </a:cubicBezTo>
                  <a:lnTo>
                    <a:pt x="2911" y="7902"/>
                  </a:lnTo>
                  <a:cubicBezTo>
                    <a:pt x="3017" y="7902"/>
                    <a:pt x="3118" y="7859"/>
                    <a:pt x="3190" y="7786"/>
                  </a:cubicBezTo>
                  <a:lnTo>
                    <a:pt x="3508" y="7469"/>
                  </a:lnTo>
                  <a:lnTo>
                    <a:pt x="3508" y="9066"/>
                  </a:lnTo>
                  <a:cubicBezTo>
                    <a:pt x="3508" y="9194"/>
                    <a:pt x="3605" y="9258"/>
                    <a:pt x="3703" y="9258"/>
                  </a:cubicBezTo>
                  <a:cubicBezTo>
                    <a:pt x="3800" y="9258"/>
                    <a:pt x="3898" y="9194"/>
                    <a:pt x="3898" y="9066"/>
                  </a:cubicBezTo>
                  <a:lnTo>
                    <a:pt x="3898" y="7469"/>
                  </a:lnTo>
                  <a:lnTo>
                    <a:pt x="4215" y="7786"/>
                  </a:lnTo>
                  <a:cubicBezTo>
                    <a:pt x="4292" y="7865"/>
                    <a:pt x="4394" y="7904"/>
                    <a:pt x="4495" y="7904"/>
                  </a:cubicBezTo>
                  <a:cubicBezTo>
                    <a:pt x="4622" y="7904"/>
                    <a:pt x="4749" y="7844"/>
                    <a:pt x="4826" y="7729"/>
                  </a:cubicBezTo>
                  <a:lnTo>
                    <a:pt x="5351" y="6944"/>
                  </a:lnTo>
                  <a:lnTo>
                    <a:pt x="6602" y="7401"/>
                  </a:lnTo>
                  <a:cubicBezTo>
                    <a:pt x="6847" y="7493"/>
                    <a:pt x="7016" y="7729"/>
                    <a:pt x="7016" y="7993"/>
                  </a:cubicBezTo>
                  <a:lnTo>
                    <a:pt x="7016" y="9066"/>
                  </a:lnTo>
                  <a:cubicBezTo>
                    <a:pt x="7016" y="9194"/>
                    <a:pt x="7112" y="9258"/>
                    <a:pt x="7208" y="9258"/>
                  </a:cubicBezTo>
                  <a:cubicBezTo>
                    <a:pt x="7304" y="9258"/>
                    <a:pt x="7400" y="9194"/>
                    <a:pt x="7400" y="9066"/>
                  </a:cubicBezTo>
                  <a:lnTo>
                    <a:pt x="7400" y="7993"/>
                  </a:lnTo>
                  <a:cubicBezTo>
                    <a:pt x="7400" y="7565"/>
                    <a:pt x="7131" y="7185"/>
                    <a:pt x="6732" y="7036"/>
                  </a:cubicBezTo>
                  <a:lnTo>
                    <a:pt x="5543" y="6603"/>
                  </a:lnTo>
                  <a:cubicBezTo>
                    <a:pt x="5548" y="6550"/>
                    <a:pt x="5529" y="6497"/>
                    <a:pt x="5490" y="6458"/>
                  </a:cubicBezTo>
                  <a:lnTo>
                    <a:pt x="5129" y="6078"/>
                  </a:lnTo>
                  <a:lnTo>
                    <a:pt x="5129" y="5443"/>
                  </a:lnTo>
                  <a:cubicBezTo>
                    <a:pt x="5168" y="5409"/>
                    <a:pt x="5206" y="5380"/>
                    <a:pt x="5245" y="5347"/>
                  </a:cubicBezTo>
                  <a:cubicBezTo>
                    <a:pt x="5697" y="4919"/>
                    <a:pt x="5957" y="4322"/>
                    <a:pt x="5962" y="3701"/>
                  </a:cubicBezTo>
                  <a:lnTo>
                    <a:pt x="5962" y="3191"/>
                  </a:lnTo>
                  <a:cubicBezTo>
                    <a:pt x="6096" y="2898"/>
                    <a:pt x="6164" y="2580"/>
                    <a:pt x="6164" y="2253"/>
                  </a:cubicBezTo>
                  <a:lnTo>
                    <a:pt x="6164" y="193"/>
                  </a:lnTo>
                  <a:cubicBezTo>
                    <a:pt x="6164" y="88"/>
                    <a:pt x="6077" y="1"/>
                    <a:pt x="5971"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32;p68">
              <a:extLst>
                <a:ext uri="{FF2B5EF4-FFF2-40B4-BE49-F238E27FC236}">
                  <a16:creationId xmlns:a16="http://schemas.microsoft.com/office/drawing/2014/main" id="{A39DD7AE-D6D7-4149-B8E8-182D7F15C5A6}"/>
                </a:ext>
              </a:extLst>
            </p:cNvPr>
            <p:cNvSpPr/>
            <p:nvPr/>
          </p:nvSpPr>
          <p:spPr>
            <a:xfrm>
              <a:off x="3221621" y="1836452"/>
              <a:ext cx="10124" cy="20956"/>
            </a:xfrm>
            <a:custGeom>
              <a:avLst/>
              <a:gdLst/>
              <a:ahLst/>
              <a:cxnLst/>
              <a:rect l="l" t="t" r="r" b="b"/>
              <a:pathLst>
                <a:path w="386" h="799" extrusionOk="0">
                  <a:moveTo>
                    <a:pt x="193" y="1"/>
                  </a:moveTo>
                  <a:cubicBezTo>
                    <a:pt x="87" y="1"/>
                    <a:pt x="0" y="88"/>
                    <a:pt x="0" y="193"/>
                  </a:cubicBezTo>
                  <a:lnTo>
                    <a:pt x="0" y="607"/>
                  </a:lnTo>
                  <a:cubicBezTo>
                    <a:pt x="0" y="735"/>
                    <a:pt x="97" y="799"/>
                    <a:pt x="193" y="799"/>
                  </a:cubicBezTo>
                  <a:cubicBezTo>
                    <a:pt x="289" y="799"/>
                    <a:pt x="385" y="735"/>
                    <a:pt x="385" y="607"/>
                  </a:cubicBezTo>
                  <a:lnTo>
                    <a:pt x="385" y="193"/>
                  </a:lnTo>
                  <a:cubicBezTo>
                    <a:pt x="385" y="88"/>
                    <a:pt x="299" y="1"/>
                    <a:pt x="193"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33;p68">
              <a:extLst>
                <a:ext uri="{FF2B5EF4-FFF2-40B4-BE49-F238E27FC236}">
                  <a16:creationId xmlns:a16="http://schemas.microsoft.com/office/drawing/2014/main" id="{C268B829-3322-4AB2-9F65-6F43C4776E9F}"/>
                </a:ext>
              </a:extLst>
            </p:cNvPr>
            <p:cNvSpPr/>
            <p:nvPr/>
          </p:nvSpPr>
          <p:spPr>
            <a:xfrm>
              <a:off x="3340615" y="1836452"/>
              <a:ext cx="10124" cy="20956"/>
            </a:xfrm>
            <a:custGeom>
              <a:avLst/>
              <a:gdLst/>
              <a:ahLst/>
              <a:cxnLst/>
              <a:rect l="l" t="t" r="r" b="b"/>
              <a:pathLst>
                <a:path w="386" h="799" extrusionOk="0">
                  <a:moveTo>
                    <a:pt x="193" y="1"/>
                  </a:moveTo>
                  <a:cubicBezTo>
                    <a:pt x="88" y="1"/>
                    <a:pt x="1" y="88"/>
                    <a:pt x="1" y="193"/>
                  </a:cubicBezTo>
                  <a:lnTo>
                    <a:pt x="1" y="607"/>
                  </a:lnTo>
                  <a:cubicBezTo>
                    <a:pt x="1" y="735"/>
                    <a:pt x="97" y="799"/>
                    <a:pt x="193" y="799"/>
                  </a:cubicBezTo>
                  <a:cubicBezTo>
                    <a:pt x="290" y="799"/>
                    <a:pt x="386" y="735"/>
                    <a:pt x="386" y="607"/>
                  </a:cubicBezTo>
                  <a:lnTo>
                    <a:pt x="386" y="193"/>
                  </a:lnTo>
                  <a:cubicBezTo>
                    <a:pt x="386" y="88"/>
                    <a:pt x="299" y="1"/>
                    <a:pt x="193" y="1"/>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34;p68">
              <a:extLst>
                <a:ext uri="{FF2B5EF4-FFF2-40B4-BE49-F238E27FC236}">
                  <a16:creationId xmlns:a16="http://schemas.microsoft.com/office/drawing/2014/main" id="{314DF10B-28AD-4FC3-B4F6-44A0C6B0348E}"/>
                </a:ext>
              </a:extLst>
            </p:cNvPr>
            <p:cNvSpPr/>
            <p:nvPr/>
          </p:nvSpPr>
          <p:spPr>
            <a:xfrm>
              <a:off x="3115872" y="1511808"/>
              <a:ext cx="316277" cy="275756"/>
            </a:xfrm>
            <a:custGeom>
              <a:avLst/>
              <a:gdLst/>
              <a:ahLst/>
              <a:cxnLst/>
              <a:rect l="l" t="t" r="r" b="b"/>
              <a:pathLst>
                <a:path w="12059" h="10514" extrusionOk="0">
                  <a:moveTo>
                    <a:pt x="4663" y="720"/>
                  </a:moveTo>
                  <a:cubicBezTo>
                    <a:pt x="4350" y="994"/>
                    <a:pt x="4076" y="1307"/>
                    <a:pt x="3854" y="1658"/>
                  </a:cubicBezTo>
                  <a:cubicBezTo>
                    <a:pt x="3681" y="1918"/>
                    <a:pt x="3537" y="2193"/>
                    <a:pt x="3412" y="2476"/>
                  </a:cubicBezTo>
                  <a:lnTo>
                    <a:pt x="2344" y="2476"/>
                  </a:lnTo>
                  <a:cubicBezTo>
                    <a:pt x="2935" y="1683"/>
                    <a:pt x="3739" y="1071"/>
                    <a:pt x="4663" y="720"/>
                  </a:cubicBezTo>
                  <a:close/>
                  <a:moveTo>
                    <a:pt x="6299" y="398"/>
                  </a:moveTo>
                  <a:lnTo>
                    <a:pt x="6299" y="2476"/>
                  </a:lnTo>
                  <a:lnTo>
                    <a:pt x="3835" y="2476"/>
                  </a:lnTo>
                  <a:cubicBezTo>
                    <a:pt x="4403" y="1283"/>
                    <a:pt x="5293" y="484"/>
                    <a:pt x="6299" y="398"/>
                  </a:cubicBezTo>
                  <a:close/>
                  <a:moveTo>
                    <a:pt x="6689" y="393"/>
                  </a:moveTo>
                  <a:cubicBezTo>
                    <a:pt x="7699" y="484"/>
                    <a:pt x="8584" y="1283"/>
                    <a:pt x="9152" y="2476"/>
                  </a:cubicBezTo>
                  <a:lnTo>
                    <a:pt x="6689" y="2476"/>
                  </a:lnTo>
                  <a:lnTo>
                    <a:pt x="6689" y="393"/>
                  </a:lnTo>
                  <a:close/>
                  <a:moveTo>
                    <a:pt x="8329" y="720"/>
                  </a:moveTo>
                  <a:lnTo>
                    <a:pt x="8329" y="720"/>
                  </a:lnTo>
                  <a:cubicBezTo>
                    <a:pt x="9253" y="1071"/>
                    <a:pt x="10057" y="1683"/>
                    <a:pt x="10644" y="2476"/>
                  </a:cubicBezTo>
                  <a:lnTo>
                    <a:pt x="9580" y="2476"/>
                  </a:lnTo>
                  <a:cubicBezTo>
                    <a:pt x="9455" y="2193"/>
                    <a:pt x="9306" y="1918"/>
                    <a:pt x="9138" y="1658"/>
                  </a:cubicBezTo>
                  <a:cubicBezTo>
                    <a:pt x="8912" y="1307"/>
                    <a:pt x="8642" y="994"/>
                    <a:pt x="8329" y="720"/>
                  </a:cubicBezTo>
                  <a:close/>
                  <a:moveTo>
                    <a:pt x="3253" y="2861"/>
                  </a:moveTo>
                  <a:cubicBezTo>
                    <a:pt x="2964" y="3665"/>
                    <a:pt x="2810" y="4512"/>
                    <a:pt x="2796" y="5363"/>
                  </a:cubicBezTo>
                  <a:lnTo>
                    <a:pt x="1328" y="5363"/>
                  </a:lnTo>
                  <a:cubicBezTo>
                    <a:pt x="1357" y="4478"/>
                    <a:pt x="1617" y="3617"/>
                    <a:pt x="2084" y="2861"/>
                  </a:cubicBezTo>
                  <a:close/>
                  <a:moveTo>
                    <a:pt x="10908" y="2861"/>
                  </a:moveTo>
                  <a:cubicBezTo>
                    <a:pt x="11370" y="3617"/>
                    <a:pt x="11630" y="4478"/>
                    <a:pt x="11664" y="5363"/>
                  </a:cubicBezTo>
                  <a:lnTo>
                    <a:pt x="10191" y="5363"/>
                  </a:lnTo>
                  <a:cubicBezTo>
                    <a:pt x="10177" y="4512"/>
                    <a:pt x="10023" y="3665"/>
                    <a:pt x="9734" y="2861"/>
                  </a:cubicBezTo>
                  <a:close/>
                  <a:moveTo>
                    <a:pt x="2796" y="5748"/>
                  </a:moveTo>
                  <a:cubicBezTo>
                    <a:pt x="2810" y="6542"/>
                    <a:pt x="2945" y="7331"/>
                    <a:pt x="3195" y="8087"/>
                  </a:cubicBezTo>
                  <a:cubicBezTo>
                    <a:pt x="3214" y="8145"/>
                    <a:pt x="3234" y="8198"/>
                    <a:pt x="3258" y="8251"/>
                  </a:cubicBezTo>
                  <a:lnTo>
                    <a:pt x="2079" y="8251"/>
                  </a:lnTo>
                  <a:cubicBezTo>
                    <a:pt x="1617" y="7495"/>
                    <a:pt x="1357" y="6634"/>
                    <a:pt x="1328" y="5748"/>
                  </a:cubicBezTo>
                  <a:close/>
                  <a:moveTo>
                    <a:pt x="11664" y="5753"/>
                  </a:moveTo>
                  <a:cubicBezTo>
                    <a:pt x="11630" y="6605"/>
                    <a:pt x="11390" y="7442"/>
                    <a:pt x="10952" y="8178"/>
                  </a:cubicBezTo>
                  <a:lnTo>
                    <a:pt x="10952" y="8183"/>
                  </a:lnTo>
                  <a:cubicBezTo>
                    <a:pt x="10937" y="8207"/>
                    <a:pt x="10923" y="8231"/>
                    <a:pt x="10908" y="8255"/>
                  </a:cubicBezTo>
                  <a:lnTo>
                    <a:pt x="9734" y="8255"/>
                  </a:lnTo>
                  <a:cubicBezTo>
                    <a:pt x="9754" y="8198"/>
                    <a:pt x="9773" y="8145"/>
                    <a:pt x="9792" y="8087"/>
                  </a:cubicBezTo>
                  <a:cubicBezTo>
                    <a:pt x="10047" y="7336"/>
                    <a:pt x="10182" y="6547"/>
                    <a:pt x="10196" y="5753"/>
                  </a:cubicBezTo>
                  <a:close/>
                  <a:moveTo>
                    <a:pt x="6504" y="0"/>
                  </a:moveTo>
                  <a:cubicBezTo>
                    <a:pt x="4804" y="0"/>
                    <a:pt x="3115" y="773"/>
                    <a:pt x="2016" y="2274"/>
                  </a:cubicBezTo>
                  <a:cubicBezTo>
                    <a:pt x="0" y="5022"/>
                    <a:pt x="910" y="8915"/>
                    <a:pt x="3931" y="10488"/>
                  </a:cubicBezTo>
                  <a:cubicBezTo>
                    <a:pt x="3964" y="10506"/>
                    <a:pt x="3996" y="10513"/>
                    <a:pt x="4026" y="10513"/>
                  </a:cubicBezTo>
                  <a:cubicBezTo>
                    <a:pt x="4201" y="10513"/>
                    <a:pt x="4303" y="10249"/>
                    <a:pt x="4109" y="10146"/>
                  </a:cubicBezTo>
                  <a:cubicBezTo>
                    <a:pt x="3412" y="9785"/>
                    <a:pt x="2805" y="9271"/>
                    <a:pt x="2339" y="8640"/>
                  </a:cubicBezTo>
                  <a:lnTo>
                    <a:pt x="3412" y="8640"/>
                  </a:lnTo>
                  <a:cubicBezTo>
                    <a:pt x="3628" y="9141"/>
                    <a:pt x="3922" y="9607"/>
                    <a:pt x="4283" y="10021"/>
                  </a:cubicBezTo>
                  <a:cubicBezTo>
                    <a:pt x="4324" y="10069"/>
                    <a:pt x="4374" y="10089"/>
                    <a:pt x="4421" y="10089"/>
                  </a:cubicBezTo>
                  <a:cubicBezTo>
                    <a:pt x="4566" y="10089"/>
                    <a:pt x="4698" y="9906"/>
                    <a:pt x="4571" y="9761"/>
                  </a:cubicBezTo>
                  <a:cubicBezTo>
                    <a:pt x="4273" y="9425"/>
                    <a:pt x="4028" y="9044"/>
                    <a:pt x="3835" y="8640"/>
                  </a:cubicBezTo>
                  <a:cubicBezTo>
                    <a:pt x="4076" y="8607"/>
                    <a:pt x="4052" y="8255"/>
                    <a:pt x="3811" y="8255"/>
                  </a:cubicBezTo>
                  <a:lnTo>
                    <a:pt x="3672" y="8255"/>
                  </a:lnTo>
                  <a:cubicBezTo>
                    <a:pt x="3364" y="7457"/>
                    <a:pt x="3200" y="6610"/>
                    <a:pt x="3181" y="5753"/>
                  </a:cubicBezTo>
                  <a:lnTo>
                    <a:pt x="3397" y="5753"/>
                  </a:lnTo>
                  <a:cubicBezTo>
                    <a:pt x="3657" y="5753"/>
                    <a:pt x="3657" y="5363"/>
                    <a:pt x="3397" y="5363"/>
                  </a:cubicBezTo>
                  <a:lnTo>
                    <a:pt x="3181" y="5363"/>
                  </a:lnTo>
                  <a:cubicBezTo>
                    <a:pt x="3195" y="4507"/>
                    <a:pt x="3359" y="3660"/>
                    <a:pt x="3667" y="2861"/>
                  </a:cubicBezTo>
                  <a:lnTo>
                    <a:pt x="6299" y="2861"/>
                  </a:lnTo>
                  <a:lnTo>
                    <a:pt x="6299" y="3290"/>
                  </a:lnTo>
                  <a:cubicBezTo>
                    <a:pt x="6299" y="3417"/>
                    <a:pt x="6396" y="3481"/>
                    <a:pt x="6494" y="3481"/>
                  </a:cubicBezTo>
                  <a:cubicBezTo>
                    <a:pt x="6591" y="3481"/>
                    <a:pt x="6689" y="3417"/>
                    <a:pt x="6689" y="3290"/>
                  </a:cubicBezTo>
                  <a:lnTo>
                    <a:pt x="6689" y="2861"/>
                  </a:lnTo>
                  <a:lnTo>
                    <a:pt x="9321" y="2861"/>
                  </a:lnTo>
                  <a:cubicBezTo>
                    <a:pt x="9628" y="3660"/>
                    <a:pt x="9792" y="4507"/>
                    <a:pt x="9807" y="5363"/>
                  </a:cubicBezTo>
                  <a:lnTo>
                    <a:pt x="9590" y="5363"/>
                  </a:lnTo>
                  <a:cubicBezTo>
                    <a:pt x="9330" y="5363"/>
                    <a:pt x="9330" y="5748"/>
                    <a:pt x="9590" y="5748"/>
                  </a:cubicBezTo>
                  <a:lnTo>
                    <a:pt x="9807" y="5748"/>
                  </a:lnTo>
                  <a:cubicBezTo>
                    <a:pt x="9792" y="6605"/>
                    <a:pt x="9624" y="7452"/>
                    <a:pt x="9321" y="8251"/>
                  </a:cubicBezTo>
                  <a:lnTo>
                    <a:pt x="9176" y="8251"/>
                  </a:lnTo>
                  <a:cubicBezTo>
                    <a:pt x="8936" y="8255"/>
                    <a:pt x="8916" y="8602"/>
                    <a:pt x="9152" y="8635"/>
                  </a:cubicBezTo>
                  <a:cubicBezTo>
                    <a:pt x="8964" y="9044"/>
                    <a:pt x="8714" y="9425"/>
                    <a:pt x="8421" y="9761"/>
                  </a:cubicBezTo>
                  <a:cubicBezTo>
                    <a:pt x="8290" y="9906"/>
                    <a:pt x="8422" y="10087"/>
                    <a:pt x="8569" y="10087"/>
                  </a:cubicBezTo>
                  <a:cubicBezTo>
                    <a:pt x="8617" y="10087"/>
                    <a:pt x="8667" y="10068"/>
                    <a:pt x="8709" y="10021"/>
                  </a:cubicBezTo>
                  <a:cubicBezTo>
                    <a:pt x="9066" y="9607"/>
                    <a:pt x="9359" y="9141"/>
                    <a:pt x="9576" y="8640"/>
                  </a:cubicBezTo>
                  <a:lnTo>
                    <a:pt x="10649" y="8640"/>
                  </a:lnTo>
                  <a:cubicBezTo>
                    <a:pt x="10225" y="9208"/>
                    <a:pt x="9691" y="9684"/>
                    <a:pt x="9080" y="10040"/>
                  </a:cubicBezTo>
                  <a:cubicBezTo>
                    <a:pt x="8893" y="10146"/>
                    <a:pt x="9001" y="10402"/>
                    <a:pt x="9172" y="10402"/>
                  </a:cubicBezTo>
                  <a:cubicBezTo>
                    <a:pt x="9204" y="10402"/>
                    <a:pt x="9238" y="10393"/>
                    <a:pt x="9272" y="10373"/>
                  </a:cubicBezTo>
                  <a:cubicBezTo>
                    <a:pt x="10990" y="9381"/>
                    <a:pt x="12054" y="7548"/>
                    <a:pt x="12054" y="5561"/>
                  </a:cubicBezTo>
                  <a:cubicBezTo>
                    <a:pt x="12058" y="4084"/>
                    <a:pt x="11471" y="2669"/>
                    <a:pt x="10427" y="1625"/>
                  </a:cubicBezTo>
                  <a:cubicBezTo>
                    <a:pt x="9334" y="533"/>
                    <a:pt x="7915" y="0"/>
                    <a:pt x="6504" y="0"/>
                  </a:cubicBezTo>
                  <a:close/>
                </a:path>
              </a:pathLst>
            </a:custGeom>
            <a:grpFill/>
            <a:ln>
              <a:solidFill>
                <a:srgbClr val="0028C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8EE676C2-B1B8-4F84-9136-F54E518C5D52}"/>
              </a:ext>
            </a:extLst>
          </p:cNvPr>
          <p:cNvPicPr>
            <a:picLocks noChangeAspect="1"/>
          </p:cNvPicPr>
          <p:nvPr/>
        </p:nvPicPr>
        <p:blipFill>
          <a:blip r:embed="rId3"/>
          <a:stretch>
            <a:fillRect/>
          </a:stretch>
        </p:blipFill>
        <p:spPr>
          <a:xfrm>
            <a:off x="4875286" y="2995874"/>
            <a:ext cx="2305050" cy="1152525"/>
          </a:xfrm>
          <a:prstGeom prst="rect">
            <a:avLst/>
          </a:prstGeom>
        </p:spPr>
      </p:pic>
      <p:pic>
        <p:nvPicPr>
          <p:cNvPr id="8" name="Imagen 7">
            <a:extLst>
              <a:ext uri="{FF2B5EF4-FFF2-40B4-BE49-F238E27FC236}">
                <a16:creationId xmlns:a16="http://schemas.microsoft.com/office/drawing/2014/main" id="{F2EB5CD4-079E-47AD-9AB4-078ADF1AC033}"/>
              </a:ext>
            </a:extLst>
          </p:cNvPr>
          <p:cNvPicPr>
            <a:picLocks noChangeAspect="1"/>
          </p:cNvPicPr>
          <p:nvPr/>
        </p:nvPicPr>
        <p:blipFill>
          <a:blip r:embed="rId4"/>
          <a:stretch>
            <a:fillRect/>
          </a:stretch>
        </p:blipFill>
        <p:spPr>
          <a:xfrm>
            <a:off x="1488836" y="4712229"/>
            <a:ext cx="9214328" cy="59671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7AD58EF0-DE79-46CF-A8DF-990A708BBC10}"/>
              </a:ext>
            </a:extLst>
          </p:cNvPr>
          <p:cNvPicPr>
            <a:picLocks noChangeAspect="1"/>
          </p:cNvPicPr>
          <p:nvPr/>
        </p:nvPicPr>
        <p:blipFill>
          <a:blip r:embed="rId3"/>
          <a:stretch>
            <a:fillRect/>
          </a:stretch>
        </p:blipFill>
        <p:spPr>
          <a:xfrm>
            <a:off x="1276349" y="5684601"/>
            <a:ext cx="9239250" cy="371475"/>
          </a:xfrm>
          <a:prstGeom prst="rect">
            <a:avLst/>
          </a:prstGeom>
        </p:spPr>
      </p:pic>
      <p:pic>
        <p:nvPicPr>
          <p:cNvPr id="8" name="Imagen 7">
            <a:extLst>
              <a:ext uri="{FF2B5EF4-FFF2-40B4-BE49-F238E27FC236}">
                <a16:creationId xmlns:a16="http://schemas.microsoft.com/office/drawing/2014/main" id="{EF4644F2-B877-4C72-809E-889D3A01A62D}"/>
              </a:ext>
            </a:extLst>
          </p:cNvPr>
          <p:cNvPicPr>
            <a:picLocks noChangeAspect="1"/>
          </p:cNvPicPr>
          <p:nvPr/>
        </p:nvPicPr>
        <p:blipFill>
          <a:blip r:embed="rId4"/>
          <a:stretch>
            <a:fillRect/>
          </a:stretch>
        </p:blipFill>
        <p:spPr>
          <a:xfrm>
            <a:off x="5128780" y="2767591"/>
            <a:ext cx="1621976" cy="266676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WHERE clause, LIKE, AND, and BETWEEN conditions to filter for failed landing outcomes in drone ship, their booster versions, and launch site names for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278541"/>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5593"/>
            <a:ext cx="3745546"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We selected Landing outcomes and the COUNT of landing outcomes from the data and used the WHERE clause to filter for landing outcomes BETWEEN 2010-06-04 to 2010-03-20.</a:t>
            </a:r>
          </a:p>
          <a:p>
            <a:pPr algn="just">
              <a:lnSpc>
                <a:spcPct val="100000"/>
              </a:lnSpc>
              <a:spcBef>
                <a:spcPts val="1400"/>
              </a:spcBef>
            </a:pPr>
            <a:r>
              <a:rPr lang="en-US" sz="2200" dirty="0">
                <a:solidFill>
                  <a:schemeClr val="accent3">
                    <a:lumMod val="25000"/>
                  </a:schemeClr>
                </a:solidFill>
                <a:latin typeface="Abadi"/>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5077001" y="1729798"/>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nvPicPr>
        <p:blipFill>
          <a:blip r:embed="rId3"/>
          <a:stretch>
            <a:fillRect/>
          </a:stretch>
        </p:blipFill>
        <p:spPr>
          <a:xfrm>
            <a:off x="734028" y="149524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a:t>
            </a:r>
          </a:p>
        </p:txBody>
      </p:sp>
      <p:pic>
        <p:nvPicPr>
          <p:cNvPr id="6" name="Content Placeholder 3">
            <a:extLst>
              <a:ext uri="{FF2B5EF4-FFF2-40B4-BE49-F238E27FC236}">
                <a16:creationId xmlns:a16="http://schemas.microsoft.com/office/drawing/2014/main" id="{545859BE-C488-4415-B455-A8E223C13405}"/>
              </a:ext>
            </a:extLst>
          </p:cNvPr>
          <p:cNvPicPr>
            <a:picLocks noGrp="1" noChangeAspect="1"/>
          </p:cNvPicPr>
          <p:nvPr/>
        </p:nvPicPr>
        <p:blipFill>
          <a:blip r:embed="rId3"/>
          <a:stretch>
            <a:fillRect/>
          </a:stretch>
        </p:blipFill>
        <p:spPr>
          <a:xfrm>
            <a:off x="597649"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a16="http://schemas.microsoft.com/office/drawing/2014/main" id="{6E1784D2-4EB3-4F23-A05A-978BAA2AC218}"/>
              </a:ext>
            </a:extLst>
          </p:cNvPr>
          <p:cNvPicPr>
            <a:picLocks noGrp="1" noChangeAspect="1"/>
          </p:cNvPicPr>
          <p:nvPr/>
        </p:nvPicPr>
        <p:blipFill>
          <a:blip r:embed="rId3"/>
          <a:stretch>
            <a:fillRect/>
          </a:stretch>
        </p:blipFill>
        <p:spPr>
          <a:xfrm>
            <a:off x="1278011" y="1486527"/>
            <a:ext cx="9044615" cy="453904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6073DE17-0FF5-4595-A4F2-B52421CEC018}"/>
              </a:ext>
            </a:extLst>
          </p:cNvPr>
          <p:cNvPicPr>
            <a:picLocks noGrp="1" noChangeAspect="1"/>
          </p:cNvPicPr>
          <p:nvPr/>
        </p:nvPicPr>
        <p:blipFill>
          <a:blip r:embed="rId3"/>
          <a:stretch>
            <a:fillRect/>
          </a:stretch>
        </p:blipFill>
        <p:spPr>
          <a:xfrm>
            <a:off x="734028"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8212"/>
            <a:ext cx="10194725" cy="3647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lgn="just">
              <a:spcBef>
                <a:spcPts val="1400"/>
              </a:spcBef>
            </a:pPr>
            <a:r>
              <a:rPr lang="en-US" sz="2200" dirty="0">
                <a:solidFill>
                  <a:schemeClr val="accent3">
                    <a:lumMod val="25000"/>
                  </a:schemeClr>
                </a:solidFill>
                <a:latin typeface="Abadi" panose="020B0604020104020204" pitchFamily="34" charset="0"/>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6"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2132419" y="1785646"/>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tretch>
            <a:fillRect/>
          </a:stretch>
        </p:blipFill>
        <p:spPr>
          <a:xfrm>
            <a:off x="770011" y="1663829"/>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method performs best practically are the same.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E4D12F84-9C7B-46D4-B849-67B664B05767}"/>
              </a:ext>
            </a:extLst>
          </p:cNvPr>
          <p:cNvPicPr>
            <a:picLocks noChangeAspect="1"/>
          </p:cNvPicPr>
          <p:nvPr/>
        </p:nvPicPr>
        <p:blipFill>
          <a:blip r:embed="rId3"/>
          <a:stretch>
            <a:fillRect/>
          </a:stretch>
        </p:blipFill>
        <p:spPr>
          <a:xfrm>
            <a:off x="1121583" y="2964520"/>
            <a:ext cx="9508339" cy="292918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52447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E4CD8B52-071C-46A9-A559-9E2C3AB652D7}"/>
              </a:ext>
            </a:extLst>
          </p:cNvPr>
          <p:cNvPicPr>
            <a:picLocks noChangeAspect="1"/>
          </p:cNvPicPr>
          <p:nvPr/>
        </p:nvPicPr>
        <p:blipFill>
          <a:blip r:embed="rId3"/>
          <a:stretch>
            <a:fillRect/>
          </a:stretch>
        </p:blipFill>
        <p:spPr>
          <a:xfrm>
            <a:off x="6095999" y="2133599"/>
            <a:ext cx="4524478" cy="32993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a:t>
            </a:r>
          </a:p>
          <a:p>
            <a:pPr>
              <a:lnSpc>
                <a:spcPct val="100000"/>
              </a:lnSpc>
              <a:spcBef>
                <a:spcPts val="1400"/>
              </a:spcBef>
            </a:pPr>
            <a:r>
              <a:rPr lang="en-US" sz="2200" dirty="0">
                <a:solidFill>
                  <a:schemeClr val="accent3">
                    <a:lumMod val="25000"/>
                  </a:schemeClr>
                </a:solidFill>
                <a:latin typeface="Abadi" panose="020B0604020104020204" pitchFamily="34" charset="0"/>
              </a:rPr>
              <a:t>SQL</a:t>
            </a:r>
          </a:p>
          <a:p>
            <a:pPr>
              <a:lnSpc>
                <a:spcPct val="100000"/>
              </a:lnSpc>
              <a:spcBef>
                <a:spcPts val="1400"/>
              </a:spcBef>
            </a:pPr>
            <a:r>
              <a:rPr lang="en-US" sz="2200" dirty="0">
                <a:solidFill>
                  <a:schemeClr val="accent3">
                    <a:lumMod val="25000"/>
                  </a:schemeClr>
                </a:solidFill>
                <a:latin typeface="Abadi" panose="020B0604020104020204" pitchFamily="34" charset="0"/>
              </a:rPr>
              <a:t>Jupiter Notebooks</a:t>
            </a:r>
          </a:p>
          <a:p>
            <a:pPr>
              <a:lnSpc>
                <a:spcPct val="100000"/>
              </a:lnSpc>
              <a:spcBef>
                <a:spcPts val="1400"/>
              </a:spcBef>
            </a:pPr>
            <a:r>
              <a:rPr lang="en-US" sz="2200" dirty="0">
                <a:solidFill>
                  <a:schemeClr val="accent3">
                    <a:lumMod val="25000"/>
                  </a:schemeClr>
                </a:solidFill>
                <a:latin typeface="Abadi" panose="020B0604020104020204" pitchFamily="34" charset="0"/>
              </a:rPr>
              <a:t>IBM DB2</a:t>
            </a:r>
          </a:p>
          <a:p>
            <a:pPr>
              <a:lnSpc>
                <a:spcPct val="100000"/>
              </a:lnSpc>
              <a:spcBef>
                <a:spcPts val="1400"/>
              </a:spcBef>
            </a:pPr>
            <a:r>
              <a:rPr lang="en-US" sz="2200" dirty="0">
                <a:solidFill>
                  <a:schemeClr val="accent3">
                    <a:lumMod val="25000"/>
                  </a:schemeClr>
                </a:solidFill>
                <a:latin typeface="Abadi" panose="020B0604020104020204" pitchFamily="34" charset="0"/>
              </a:rPr>
              <a:t>Space X Data 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using web scrapping, space X API and a JSON file provided.</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processed using Exploratory Data Analysis and Determine Training Labels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sets were collected using a API form space X this API will help us use the extract information using identification numbers in the launch data.</a:t>
            </a:r>
          </a:p>
          <a:p>
            <a:pPr>
              <a:lnSpc>
                <a:spcPct val="100000"/>
              </a:lnSpc>
              <a:spcBef>
                <a:spcPts val="1400"/>
              </a:spcBef>
            </a:pPr>
            <a:r>
              <a:rPr lang="en-US" sz="2200" dirty="0">
                <a:solidFill>
                  <a:schemeClr val="accent3">
                    <a:lumMod val="25000"/>
                  </a:schemeClr>
                </a:solidFill>
                <a:latin typeface="Abadi" panose="020B0604020104020204" pitchFamily="34" charset="0"/>
              </a:rPr>
              <a:t>We use request and parse the SpaceX launch data using the GET request of a JSON file.</a:t>
            </a:r>
          </a:p>
          <a:p>
            <a:pPr>
              <a:lnSpc>
                <a:spcPct val="100000"/>
              </a:lnSpc>
              <a:spcBef>
                <a:spcPts val="1400"/>
              </a:spcBef>
            </a:pPr>
            <a:r>
              <a:rPr lang="en-US" sz="2200" dirty="0">
                <a:solidFill>
                  <a:schemeClr val="accent3">
                    <a:lumMod val="25000"/>
                  </a:schemeClr>
                </a:solidFill>
                <a:latin typeface="Abadi" panose="020B0604020104020204" pitchFamily="34" charset="0"/>
              </a:rPr>
              <a:t>Also using the API to get information about the launches using the IDs given for each launch. Specifically we will be using columns rocket, payloads, launchpad, and cores.</a:t>
            </a:r>
          </a:p>
          <a:p>
            <a:pPr>
              <a:lnSpc>
                <a:spcPct val="100000"/>
              </a:lnSpc>
              <a:spcBef>
                <a:spcPts val="1400"/>
              </a:spcBef>
            </a:pPr>
            <a:r>
              <a:rPr lang="en-US" sz="2200" dirty="0">
                <a:solidFill>
                  <a:schemeClr val="accent3">
                    <a:lumMod val="25000"/>
                  </a:schemeClr>
                </a:solidFill>
                <a:latin typeface="Abadi" panose="020B0604020104020204" pitchFamily="34" charset="0"/>
              </a:rPr>
              <a:t>Finally construct our dataset using the data we have obtained. We combine the columns into a dictionary.</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a:t>
            </a:r>
            <a:r>
              <a:rPr lang="en-US" sz="2200" dirty="0" err="1">
                <a:solidFill>
                  <a:schemeClr val="accent3">
                    <a:lumMod val="25000"/>
                  </a:schemeClr>
                </a:solidFill>
                <a:latin typeface="Abadi" panose="020B0604020104020204" pitchFamily="34" charset="0"/>
              </a:rPr>
              <a:t>datra</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 you can find the completed code cell and outcome cell in my GitHub : https://github.com/CarlosOrtiz-21/SpaceX_Data/blob/main/1.%20jupyter-labs-spacex-data-collection-api%20CO.ipynb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6A7266CB-BDF8-4286-A38B-6704E05ACCF7}"/>
              </a:ext>
            </a:extLst>
          </p:cNvPr>
          <p:cNvPicPr>
            <a:picLocks noChangeAspect="1"/>
          </p:cNvPicPr>
          <p:nvPr/>
        </p:nvPicPr>
        <p:blipFill>
          <a:blip r:embed="rId3"/>
          <a:stretch>
            <a:fillRect/>
          </a:stretch>
        </p:blipFill>
        <p:spPr>
          <a:xfrm>
            <a:off x="6320895" y="1459372"/>
            <a:ext cx="4562475" cy="432435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use Beautiful Soup library to web scrap Falcon 9 launch records</a:t>
            </a:r>
          </a:p>
          <a:p>
            <a:pPr>
              <a:lnSpc>
                <a:spcPct val="100000"/>
              </a:lnSpc>
              <a:spcBef>
                <a:spcPts val="1400"/>
              </a:spcBef>
            </a:pPr>
            <a:r>
              <a:rPr lang="en-US" sz="2200" dirty="0">
                <a:solidFill>
                  <a:schemeClr val="accent3">
                    <a:lumMod val="25000"/>
                  </a:schemeClr>
                </a:solidFill>
                <a:latin typeface="Abadi"/>
              </a:rPr>
              <a:t>We parsed the table and converted it into a panda data frame</a:t>
            </a:r>
          </a:p>
          <a:p>
            <a:pPr>
              <a:lnSpc>
                <a:spcPct val="100000"/>
              </a:lnSpc>
              <a:spcBef>
                <a:spcPts val="1400"/>
              </a:spcBef>
            </a:pPr>
            <a:r>
              <a:rPr lang="en-US" sz="2200" dirty="0" err="1">
                <a:solidFill>
                  <a:schemeClr val="accent3">
                    <a:lumMod val="25000"/>
                  </a:schemeClr>
                </a:solidFill>
                <a:latin typeface="Abadi" panose="020B0604020104020204" pitchFamily="34" charset="0"/>
              </a:rPr>
              <a:t>Github:https</a:t>
            </a:r>
            <a:r>
              <a:rPr lang="en-US" sz="2200" dirty="0">
                <a:solidFill>
                  <a:schemeClr val="accent3">
                    <a:lumMod val="25000"/>
                  </a:schemeClr>
                </a:solidFill>
                <a:latin typeface="Abadi" panose="020B0604020104020204" pitchFamily="34" charset="0"/>
              </a:rPr>
              <a:t>://github.com/CarlosOrtiz-21/SpaceX_Data/blob/main/2.%20jupyter-labs-webscraping.ipynb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a:extLst>
              <a:ext uri="{FF2B5EF4-FFF2-40B4-BE49-F238E27FC236}">
                <a16:creationId xmlns:a16="http://schemas.microsoft.com/office/drawing/2014/main" id="{1C3C26D4-9D5F-46F5-9F6C-CD4A67A61E8F}"/>
              </a:ext>
            </a:extLst>
          </p:cNvPr>
          <p:cNvPicPr>
            <a:picLocks noChangeAspect="1"/>
          </p:cNvPicPr>
          <p:nvPr/>
        </p:nvPicPr>
        <p:blipFill>
          <a:blip r:embed="rId3"/>
          <a:stretch>
            <a:fillRect/>
          </a:stretch>
        </p:blipFill>
        <p:spPr>
          <a:xfrm>
            <a:off x="5354285" y="2009758"/>
            <a:ext cx="5732882" cy="294135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TotalTime>
  <Words>1744</Words>
  <Application>Microsoft Office PowerPoint</Application>
  <PresentationFormat>Panorámica</PresentationFormat>
  <Paragraphs>190</Paragraphs>
  <Slides>47</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Carlos Alberto Ortiz Grillo</cp:lastModifiedBy>
  <cp:revision>206</cp:revision>
  <dcterms:created xsi:type="dcterms:W3CDTF">2021-04-29T18:58:34Z</dcterms:created>
  <dcterms:modified xsi:type="dcterms:W3CDTF">2022-10-07T01:19:33Z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